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8640763" cy="61214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350" y="-90"/>
      </p:cViewPr>
      <p:guideLst>
        <p:guide orient="horz" pos="1928"/>
        <p:guide pos="27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8000" y="1901520"/>
            <a:ext cx="7344360" cy="1311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77760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32000" y="3286440"/>
            <a:ext cx="77760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48000" y="1901520"/>
            <a:ext cx="7344360" cy="1311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416480" y="143208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32000" y="328644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416480" y="328644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48000" y="1901520"/>
            <a:ext cx="7344360" cy="1311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25038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061440" y="1432080"/>
            <a:ext cx="25038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690880" y="1432080"/>
            <a:ext cx="25038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32000" y="3286440"/>
            <a:ext cx="25038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061440" y="3286440"/>
            <a:ext cx="25038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690880" y="3286440"/>
            <a:ext cx="25038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48000" y="1901520"/>
            <a:ext cx="7344360" cy="1311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32000" y="1432080"/>
            <a:ext cx="7776000" cy="3549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48000" y="1901520"/>
            <a:ext cx="7344360" cy="1311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7776000" cy="354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48000" y="1901520"/>
            <a:ext cx="7344360" cy="1311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3794400" cy="354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416480" y="1432080"/>
            <a:ext cx="3794400" cy="354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48000" y="1901520"/>
            <a:ext cx="7344360" cy="1311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48000" y="1901520"/>
            <a:ext cx="7344360" cy="6082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48000" y="1901520"/>
            <a:ext cx="7344360" cy="1311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416480" y="1432080"/>
            <a:ext cx="3794400" cy="354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32000" y="328644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8000" y="1901520"/>
            <a:ext cx="7344360" cy="1311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3794400" cy="354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416480" y="143208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416480" y="328644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48000" y="1901520"/>
            <a:ext cx="7344360" cy="1311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32000" y="143208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416480" y="1432080"/>
            <a:ext cx="37944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32000" y="3286440"/>
            <a:ext cx="7776000" cy="1693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48000" y="1901520"/>
            <a:ext cx="7344360" cy="1311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Clique para editar o estilo do título mestre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32000" y="5673600"/>
            <a:ext cx="2015640" cy="3254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51F960A-9775-46B5-BCA3-F076290DA5A1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12/02/2021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2952360" y="5673600"/>
            <a:ext cx="2736000" cy="3254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192720" y="5673600"/>
            <a:ext cx="2015640" cy="3254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28A8DA1-51E1-4F36-B4A5-E42059E71A3D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32000" y="1432080"/>
            <a:ext cx="7776000" cy="354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stema.ouvidorias.gov.br/publico/Manifestacao/SelecionarTipoManifestacao.aspx" TargetMode="External"/><Relationship Id="rId2" Type="http://schemas.openxmlformats.org/officeDocument/2006/relationships/hyperlink" Target="https://falabr.cgu.gov.br/publico/RJ/Manifestacao/RegistrarManifestaca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falabr.cgu.gov.br/publico/Manifestacao/SelecionarTipoManifestacao.aspx?ReturnUrl=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6"/>
          <p:cNvPicPr/>
          <p:nvPr/>
        </p:nvPicPr>
        <p:blipFill>
          <a:blip r:embed="rId2"/>
          <a:stretch/>
        </p:blipFill>
        <p:spPr>
          <a:xfrm>
            <a:off x="720" y="6480"/>
            <a:ext cx="8639280" cy="610812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3024360" y="180360"/>
            <a:ext cx="561564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200" b="1" strike="noStrike" spc="-1">
                <a:solidFill>
                  <a:srgbClr val="FFFFFF"/>
                </a:solidFill>
                <a:latin typeface="Antenna Regular"/>
              </a:rPr>
              <a:t>V ENCONTRO VIRTUAL DA REDE DE OUVIDORIAS E TRANSPARÊNCIA DO RJ</a:t>
            </a:r>
            <a:endParaRPr lang="pt-BR" sz="2200" b="0" strike="noStrike" spc="-1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391320" y="4632480"/>
            <a:ext cx="292860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latin typeface="Antenna Bold"/>
              </a:rPr>
              <a:t>09 de fevereiro</a:t>
            </a:r>
            <a:endParaRPr lang="pt-B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latin typeface="Antenna Bold"/>
              </a:rPr>
              <a:t> 2021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3168360" y="4380480"/>
            <a:ext cx="5040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FFFF"/>
                </a:solidFill>
                <a:latin typeface="Antenna Regular"/>
              </a:rPr>
              <a:t>A importância da OGE e das Unidades de Ouvidoria Setoriais que compõem a Rede de Ouvidorias e Transparência do RJ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2"/>
          <p:cNvPicPr/>
          <p:nvPr/>
        </p:nvPicPr>
        <p:blipFill>
          <a:blip r:embed="rId2"/>
          <a:stretch/>
        </p:blipFill>
        <p:spPr>
          <a:xfrm>
            <a:off x="0" y="4320"/>
            <a:ext cx="8640360" cy="610740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462600" y="1488960"/>
            <a:ext cx="7714800" cy="285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ts val="2200"/>
              </a:lnSpc>
              <a:spcBef>
                <a:spcPts val="601"/>
              </a:spcBef>
            </a:pPr>
            <a:endParaRPr lang="pt-BR" sz="2400" b="1" strike="noStrike" spc="-1" dirty="0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endParaRPr lang="pt-BR" sz="2400" b="1" strike="noStrike" spc="-1" dirty="0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endParaRPr lang="pt-BR" sz="2400" b="1" strike="noStrike" spc="-1" dirty="0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r>
              <a:rPr lang="pt-BR" sz="4000" b="1" strike="noStrike" spc="-1" dirty="0">
                <a:solidFill>
                  <a:srgbClr val="FFFFFF"/>
                </a:solidFill>
                <a:latin typeface="Antenna Regular"/>
              </a:rPr>
              <a:t>TRANSPARÊNCIA ATIVA</a:t>
            </a:r>
            <a:endParaRPr lang="pt-BR" sz="4000" b="1" strike="noStrike" spc="-1" dirty="0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endParaRPr lang="pt-BR" sz="4000" b="1" strike="noStrike" spc="-1" dirty="0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endParaRPr lang="pt-BR" sz="4000" b="1" strike="noStrike" spc="-1" dirty="0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endParaRPr lang="pt-BR" sz="4000" b="1" strike="noStrike" spc="-1" dirty="0">
              <a:latin typeface="Arial"/>
            </a:endParaRPr>
          </a:p>
          <a:p>
            <a:pPr algn="ctr">
              <a:lnSpc>
                <a:spcPts val="2200"/>
              </a:lnSpc>
              <a:spcBef>
                <a:spcPts val="601"/>
              </a:spcBef>
            </a:pPr>
            <a:r>
              <a:rPr lang="pt-BR" sz="2800" b="1" strike="noStrike" spc="-1" dirty="0" smtClean="0">
                <a:solidFill>
                  <a:srgbClr val="FFFFFF"/>
                </a:solidFill>
                <a:latin typeface="Antenna Regular"/>
              </a:rPr>
              <a:t>COORDENADORIA </a:t>
            </a:r>
            <a:r>
              <a:rPr lang="pt-BR" sz="2800" b="1" strike="noStrike" spc="-1" dirty="0">
                <a:solidFill>
                  <a:srgbClr val="FFFFFF"/>
                </a:solidFill>
                <a:latin typeface="Antenna Regular"/>
              </a:rPr>
              <a:t>DE GOVERNO ABERTO</a:t>
            </a:r>
            <a:endParaRPr lang="pt-BR" sz="28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288000" y="936000"/>
            <a:ext cx="8064000" cy="4678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Calibri"/>
              </a:rPr>
              <a:t>Tex_________________________________01</a:t>
            </a:r>
            <a:endParaRPr lang="pt-BR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CARTA DE SERVIÇOS</a:t>
            </a:r>
            <a:endParaRPr lang="pt-BR" sz="2600" b="0" strike="noStrike" spc="-1" dirty="0">
              <a:latin typeface="Arial"/>
            </a:endParaRPr>
          </a:p>
          <a:p>
            <a:pPr marL="216000" indent="-21600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endParaRPr lang="pt-BR" sz="2600" b="1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1" strike="noStrike" spc="-1" dirty="0" smtClean="0">
                <a:solidFill>
                  <a:srgbClr val="000000"/>
                </a:solidFill>
                <a:latin typeface="Calibri"/>
              </a:rPr>
              <a:t>LINK </a:t>
            </a:r>
            <a:r>
              <a:rPr lang="pt-BR" sz="2600" b="1" strike="noStrike" spc="-1" dirty="0">
                <a:solidFill>
                  <a:srgbClr val="000000"/>
                </a:solidFill>
                <a:latin typeface="Calibri"/>
              </a:rPr>
              <a:t>FALA.BR</a:t>
            </a:r>
            <a:endParaRPr lang="pt-BR" sz="2600" b="1" strike="noStrike" spc="-1" dirty="0"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</a:rPr>
              <a:t>Endereço correto do Fala.BR:</a:t>
            </a:r>
            <a:endParaRPr lang="pt-BR" sz="1800" b="1" strike="noStrike" spc="-1" dirty="0"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pt-BR" sz="1500" b="1" spc="-1" dirty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hlinkClick r:id="rId2"/>
              </a:rPr>
              <a:t>https://</a:t>
            </a:r>
            <a:r>
              <a:rPr lang="pt-BR" sz="1500" b="1" spc="-1" dirty="0" smtClean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hlinkClick r:id="rId2"/>
              </a:rPr>
              <a:t>falabr.cgu.gov.br/publico/RJ/Manifestacao/RegistrarManifestacao</a:t>
            </a:r>
            <a:endParaRPr lang="pt-BR" sz="1500" b="1" spc="-1" dirty="0" smtClean="0">
              <a:solidFill>
                <a:srgbClr val="000000"/>
              </a:solidFill>
              <a:latin typeface="Calibri" pitchFamily="34" charset="0"/>
              <a:ea typeface="Arial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500" b="1" strike="noStrike" spc="-1" dirty="0">
              <a:solidFill>
                <a:srgbClr val="000000"/>
              </a:solidFill>
              <a:latin typeface="Calibri" pitchFamily="34" charset="0"/>
              <a:ea typeface="Arial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</a:rPr>
              <a:t>Endereços  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</a:rPr>
              <a:t>incorretos do Fala.BR:</a:t>
            </a:r>
            <a:endParaRPr lang="pt-BR" sz="1800" b="1" strike="noStrike" spc="-1" dirty="0">
              <a:solidFill>
                <a:srgbClr val="FF0000"/>
              </a:solidFill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pt-BR" sz="1500" b="1" strike="noStrike" spc="-1" dirty="0">
                <a:solidFill>
                  <a:srgbClr val="FF0000"/>
                </a:solidFill>
                <a:latin typeface="Calibri"/>
                <a:hlinkClick r:id="rId3"/>
              </a:rPr>
              <a:t>https://sistema.ouvidorias.gov.br/publico/Manifestacao/SelecionarTipoManifestacao.aspx</a:t>
            </a:r>
            <a:endParaRPr lang="pt-BR" sz="1500" b="1" strike="noStrike" spc="-1" dirty="0">
              <a:solidFill>
                <a:srgbClr val="FF0000"/>
              </a:solidFill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pt-BR" sz="1500" b="1" strike="noStrike" spc="-1" dirty="0">
                <a:solidFill>
                  <a:srgbClr val="FF0000"/>
                </a:solidFill>
                <a:latin typeface="Calibri"/>
                <a:ea typeface="Calibri"/>
                <a:hlinkClick r:id="rId4"/>
              </a:rPr>
              <a:t>https://falabr.cgu.gov.br/publico/Manifestacao/SelecionarTipoManifestacao.aspx?ReturnUrl=%2f</a:t>
            </a:r>
            <a:endParaRPr lang="pt-BR" sz="1500" b="1" strike="noStrike" spc="-1" dirty="0">
              <a:solidFill>
                <a:srgbClr val="FF0000"/>
              </a:solidFill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pt-BR" sz="1500" b="1" strike="noStrike" spc="-1" dirty="0">
              <a:latin typeface="Calibri"/>
              <a:ea typeface="Calibri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1800000" y="274680"/>
            <a:ext cx="47145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 dirty="0" smtClean="0">
                <a:solidFill>
                  <a:srgbClr val="FFFFFF"/>
                </a:solidFill>
                <a:latin typeface="Antenna Bold"/>
              </a:rPr>
              <a:t>COGAB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9853" y="3060700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9" name="Imagem 4"/>
          <p:cNvPicPr/>
          <p:nvPr/>
        </p:nvPicPr>
        <p:blipFill>
          <a:blip r:embed="rId5"/>
          <a:stretch/>
        </p:blipFill>
        <p:spPr>
          <a:xfrm>
            <a:off x="0" y="3240"/>
            <a:ext cx="8640360" cy="6114600"/>
          </a:xfrm>
          <a:prstGeom prst="rect">
            <a:avLst/>
          </a:prstGeom>
          <a:ln>
            <a:noFill/>
          </a:ln>
        </p:spPr>
      </p:pic>
      <p:sp>
        <p:nvSpPr>
          <p:cNvPr id="11" name="Retângulo 10"/>
          <p:cNvSpPr/>
          <p:nvPr/>
        </p:nvSpPr>
        <p:spPr>
          <a:xfrm>
            <a:off x="3463125" y="274618"/>
            <a:ext cx="1479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800" b="0" strike="noStrike" spc="-1" dirty="0" smtClean="0">
                <a:solidFill>
                  <a:srgbClr val="FFFFFF"/>
                </a:solidFill>
                <a:latin typeface="Antenna Bold"/>
              </a:rPr>
              <a:t>COGAB</a:t>
            </a:r>
            <a:endParaRPr lang="pt-BR" sz="2800" spc="-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336600" y="936000"/>
            <a:ext cx="7714800" cy="475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</a:rPr>
              <a:t>Texto_____________________________________________________01</a:t>
            </a:r>
            <a:endParaRPr lang="pt-BR" sz="1800" b="0" strike="noStrike" spc="-1">
              <a:latin typeface="Arial"/>
            </a:endParaRPr>
          </a:p>
          <a:p>
            <a:pPr marL="216000" indent="-21600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</a:rPr>
              <a:t>DESPESAS COM CORONAVÍRUS</a:t>
            </a:r>
            <a:endParaRPr lang="pt-BR" sz="2600" b="1" strike="noStrike" spc="-1">
              <a:latin typeface="Calibri"/>
              <a:ea typeface="Calibri"/>
            </a:endParaRPr>
          </a:p>
          <a:p>
            <a:pPr marL="216000" indent="-21600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endParaRPr lang="pt-BR" sz="2600" b="1" strike="noStrike" spc="-1">
              <a:latin typeface="Calibri"/>
              <a:ea typeface="Calibri"/>
            </a:endParaRPr>
          </a:p>
          <a:p>
            <a:pPr marL="216000" indent="-21600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endParaRPr lang="pt-BR" sz="2600" b="0" strike="noStrike" spc="-1">
              <a:latin typeface="Calibri"/>
              <a:ea typeface="Calibri"/>
            </a:endParaRPr>
          </a:p>
          <a:p>
            <a:pPr marL="216000" indent="-21600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</a:rPr>
              <a:t>RANKING DE TRANSPARÊNCIA</a:t>
            </a:r>
            <a:endParaRPr lang="pt-BR" sz="2600" b="1" strike="noStrike" spc="-1">
              <a:latin typeface="Calibri"/>
              <a:ea typeface="Calibri"/>
            </a:endParaRPr>
          </a:p>
          <a:p>
            <a:pPr marL="216000" indent="-21600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endParaRPr lang="pt-BR" sz="2600" b="0" strike="noStrike" spc="-1">
              <a:latin typeface="Calibri"/>
              <a:ea typeface="Calibri"/>
            </a:endParaRPr>
          </a:p>
          <a:p>
            <a:pPr marL="216000" indent="-21600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endParaRPr lang="pt-BR" sz="2600" b="0" strike="noStrike" spc="-1">
              <a:latin typeface="Calibri"/>
              <a:ea typeface="Calibri"/>
            </a:endParaRPr>
          </a:p>
          <a:p>
            <a:pPr marL="216000" indent="-21600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2600" b="1" strike="noStrike" spc="-1">
                <a:solidFill>
                  <a:srgbClr val="000000"/>
                </a:solidFill>
                <a:latin typeface="Calibri"/>
              </a:rPr>
              <a:t>GOVERNO ABERTO</a:t>
            </a:r>
            <a:endParaRPr lang="pt-BR" sz="2600" b="1" strike="noStrike" spc="-1">
              <a:latin typeface="Calibri"/>
              <a:ea typeface="Calibri"/>
            </a:endParaRPr>
          </a:p>
          <a:p>
            <a:pPr marL="216000" indent="-216000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endParaRPr lang="pt-BR" sz="2600" b="0" strike="noStrike" spc="-1">
              <a:latin typeface="Calibri"/>
              <a:ea typeface="Calibri"/>
            </a:endParaRPr>
          </a:p>
        </p:txBody>
      </p:sp>
      <p:pic>
        <p:nvPicPr>
          <p:cNvPr id="51" name="Imagem 4"/>
          <p:cNvPicPr/>
          <p:nvPr/>
        </p:nvPicPr>
        <p:blipFill>
          <a:blip r:embed="rId2"/>
          <a:stretch/>
        </p:blipFill>
        <p:spPr>
          <a:xfrm>
            <a:off x="0" y="6120"/>
            <a:ext cx="8640360" cy="6108840"/>
          </a:xfrm>
          <a:prstGeom prst="rect">
            <a:avLst/>
          </a:prstGeom>
          <a:ln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1800000" y="274680"/>
            <a:ext cx="47145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800" b="0" strike="noStrike" spc="-1" dirty="0" smtClean="0">
                <a:solidFill>
                  <a:srgbClr val="FFFFFF"/>
                </a:solidFill>
                <a:latin typeface="Antenna Bold"/>
              </a:rPr>
              <a:t>COGAB</a:t>
            </a:r>
            <a:endParaRPr lang="pt-BR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391320" y="1488960"/>
            <a:ext cx="771480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</a:rPr>
              <a:t>Texto_____________________________________________________01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</a:rPr>
              <a:t>Texto_____________________________________________________01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</a:rPr>
              <a:t>Texto_____________________________________________________01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</a:rPr>
              <a:t>Texto_____________________________________________________01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latin typeface="Calibri"/>
              </a:rPr>
              <a:t>Texto_____________________________________________________01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54" name="Imagem 4"/>
          <p:cNvPicPr/>
          <p:nvPr/>
        </p:nvPicPr>
        <p:blipFill>
          <a:blip r:embed="rId2"/>
          <a:stretch/>
        </p:blipFill>
        <p:spPr>
          <a:xfrm>
            <a:off x="0" y="3240"/>
            <a:ext cx="8640360" cy="611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100</Words>
  <Application>LibreOffice/6.2.4.2$Windows_X86_64 LibreOffice_project/2412653d852ce75f65fbfa83fb7e7b669a126d64</Application>
  <PresentationFormat>Personalizar</PresentationFormat>
  <Paragraphs>38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Vanderson de Souza Nascimento</dc:creator>
  <cp:lastModifiedBy>mrsantos</cp:lastModifiedBy>
  <cp:revision>177</cp:revision>
  <dcterms:created xsi:type="dcterms:W3CDTF">2021-01-18T18:03:34Z</dcterms:created>
  <dcterms:modified xsi:type="dcterms:W3CDTF">2021-02-12T17:12:46Z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