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8640763" cy="61214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50" y="-90"/>
      </p:cViewPr>
      <p:guideLst>
        <p:guide orient="horz" pos="1928"/>
        <p:guide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777564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32000" y="3286440"/>
            <a:ext cx="777564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3200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41648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2503440" cy="16930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061080" y="1432080"/>
            <a:ext cx="2503440" cy="16930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690160" y="1432080"/>
            <a:ext cx="2503440" cy="16930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32000" y="3286440"/>
            <a:ext cx="2503440" cy="16930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061080" y="3286440"/>
            <a:ext cx="2503440" cy="16930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690160" y="3286440"/>
            <a:ext cx="2503440" cy="16930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32000" y="1432080"/>
            <a:ext cx="7775640" cy="354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7775640" cy="354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354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354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48000" y="2046240"/>
            <a:ext cx="7343640" cy="473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354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3200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354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41648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32000" y="3286440"/>
            <a:ext cx="777564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8000" y="2046240"/>
            <a:ext cx="7343640" cy="102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7775640" cy="354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6"/>
          <p:cNvPicPr/>
          <p:nvPr/>
        </p:nvPicPr>
        <p:blipFill>
          <a:blip r:embed="rId2"/>
          <a:stretch/>
        </p:blipFill>
        <p:spPr>
          <a:xfrm>
            <a:off x="720" y="6480"/>
            <a:ext cx="8638560" cy="610740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3024360" y="180360"/>
            <a:ext cx="56149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1" strike="noStrike" spc="-1">
                <a:solidFill>
                  <a:srgbClr val="FFFFFF"/>
                </a:solidFill>
                <a:latin typeface="Antenna Regular"/>
                <a:ea typeface="DejaVu Sans"/>
              </a:rPr>
              <a:t>V ENCONTRO VIRTUAL DA REDE DE OUVIDORIAS E TRANSPARÊNCIA DO RJ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391320" y="4632480"/>
            <a:ext cx="29278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latin typeface="Antenna Bold"/>
                <a:ea typeface="DejaVu Sans"/>
              </a:rPr>
              <a:t>09 de fevereiro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latin typeface="Antenna Bold"/>
                <a:ea typeface="DejaVu Sans"/>
              </a:rPr>
              <a:t> 2021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3168360" y="4380480"/>
            <a:ext cx="5039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latin typeface="Antenna Regular"/>
                <a:ea typeface="DejaVu Sans"/>
              </a:rPr>
              <a:t>A importância da OGE e das Unidades de Ouvidoria Setoriais que compõem a Rede de Ouvidorias e Transparência do RJ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144000" y="1003320"/>
            <a:ext cx="8351640" cy="207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Conversar com a área para entender o motivo do atraso e propor soluções;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Regulamentação Interna do Acesso à Informação.</a:t>
            </a: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70" name="Imagem 4"/>
          <p:cNvPicPr/>
          <p:nvPr/>
        </p:nvPicPr>
        <p:blipFill>
          <a:blip r:embed="rId2"/>
          <a:stretch/>
        </p:blipFill>
        <p:spPr>
          <a:xfrm>
            <a:off x="0" y="7200"/>
            <a:ext cx="8639640" cy="6113880"/>
          </a:xfrm>
          <a:prstGeom prst="rect">
            <a:avLst/>
          </a:prstGeom>
          <a:ln>
            <a:noFill/>
          </a:ln>
        </p:spPr>
      </p:pic>
      <p:sp>
        <p:nvSpPr>
          <p:cNvPr id="71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44000" y="1003320"/>
            <a:ext cx="8351640" cy="59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_________________________01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Reclamações registrada do Fala.BR ou enviada por e-mail referente a pedidos ou recursos em atraso:</a:t>
            </a: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Dar prioridade no atendimento;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Formalizar as cobranças ao setor responsável pela resposta;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Intermediar a resposta com o setor responsável e o cidadão;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73" name="Imagem 4"/>
          <p:cNvPicPr/>
          <p:nvPr/>
        </p:nvPicPr>
        <p:blipFill>
          <a:blip r:embed="rId2"/>
          <a:stretch/>
        </p:blipFill>
        <p:spPr>
          <a:xfrm>
            <a:off x="720" y="7200"/>
            <a:ext cx="8639640" cy="611388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44000" y="1003320"/>
            <a:ext cx="8351640" cy="274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_________________________0</a:t>
            </a:r>
            <a:endParaRPr lang="pt-BR" sz="18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Dar ciência ao setor que os casos de omissões cabe responsabilização.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76" name="Imagem 4"/>
          <p:cNvPicPr/>
          <p:nvPr/>
        </p:nvPicPr>
        <p:blipFill>
          <a:blip r:embed="rId2"/>
          <a:stretch/>
        </p:blipFill>
        <p:spPr>
          <a:xfrm>
            <a:off x="720" y="7200"/>
            <a:ext cx="8639640" cy="611388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44000" y="1003320"/>
            <a:ext cx="8351640" cy="48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Ofícios e e-mails de Omissões: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São essências para os ouvidores cobrarem internamente aos setores internos.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Relatório Qualitativo das Respostas: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Ferramenta de monitoramento que visa verificar a qualidade da resposta ao cidadão,  a aplicação dos entendimentos da CGE nas notas técnicas e a implementação das recomendações.</a:t>
            </a: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79" name="Imagem 4"/>
          <p:cNvPicPr/>
          <p:nvPr/>
        </p:nvPicPr>
        <p:blipFill>
          <a:blip r:embed="rId2"/>
          <a:stretch/>
        </p:blipFill>
        <p:spPr>
          <a:xfrm>
            <a:off x="0" y="7200"/>
            <a:ext cx="8639640" cy="611388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44000" y="1003320"/>
            <a:ext cx="8351640" cy="523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Atualização cadastral</a:t>
            </a: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Solicitar a CGE o bloqueio de acesso de servidor que não compõe mais o quadro da ouvidoria;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Solicitar a CGE inclusão no sistema de novos servidores na ouvidoria;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Responder o e-mail de atualização cadastral até 12/02/21.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e-mail:  e-sic.ouvidoria@cge.rj.gov.br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</p:txBody>
      </p:sp>
      <p:pic>
        <p:nvPicPr>
          <p:cNvPr id="82" name="Imagem 4"/>
          <p:cNvPicPr/>
          <p:nvPr/>
        </p:nvPicPr>
        <p:blipFill>
          <a:blip r:embed="rId2"/>
          <a:stretch/>
        </p:blipFill>
        <p:spPr>
          <a:xfrm>
            <a:off x="0" y="7200"/>
            <a:ext cx="8639640" cy="611388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91320" y="1488960"/>
            <a:ext cx="771408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85" name="Imagem 4"/>
          <p:cNvPicPr/>
          <p:nvPr/>
        </p:nvPicPr>
        <p:blipFill>
          <a:blip r:embed="rId2"/>
          <a:stretch/>
        </p:blipFill>
        <p:spPr>
          <a:xfrm>
            <a:off x="0" y="3240"/>
            <a:ext cx="8639640" cy="611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2"/>
          <p:cNvPicPr/>
          <p:nvPr/>
        </p:nvPicPr>
        <p:blipFill>
          <a:blip r:embed="rId2"/>
          <a:stretch/>
        </p:blipFill>
        <p:spPr>
          <a:xfrm>
            <a:off x="0" y="72000"/>
            <a:ext cx="8639640" cy="610668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462600" y="1488960"/>
            <a:ext cx="7714080" cy="392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r>
              <a:rPr lang="pt-BR" sz="4000" b="1" strike="noStrike" spc="-1">
                <a:solidFill>
                  <a:srgbClr val="FFFFFF"/>
                </a:solidFill>
                <a:latin typeface="Antenna Regular"/>
                <a:ea typeface="DejaVu Sans"/>
              </a:rPr>
              <a:t>TRANSPARÊNCIA PASSIVA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40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40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40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r>
              <a:rPr lang="pt-BR" sz="2800" b="1" strike="noStrike" spc="-1">
                <a:solidFill>
                  <a:srgbClr val="FFFFFF"/>
                </a:solidFill>
                <a:latin typeface="Antenna Regular"/>
                <a:ea typeface="DejaVu Sans"/>
              </a:rPr>
              <a:t>COORDENAÇÃO DE TRANSPARÊNCIA </a:t>
            </a:r>
            <a:endParaRPr lang="pt-BR" sz="28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28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r>
              <a:rPr lang="pt-BR" sz="2800" b="1" strike="noStrike" spc="-1">
                <a:solidFill>
                  <a:srgbClr val="FFFFFF"/>
                </a:solidFill>
                <a:latin typeface="Antenna Regular"/>
                <a:ea typeface="DejaVu Sans"/>
              </a:rPr>
              <a:t>E</a:t>
            </a:r>
            <a:endParaRPr lang="pt-BR" sz="28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r>
              <a:rPr lang="pt-BR" sz="2800" b="1" strike="noStrike" spc="-1">
                <a:solidFill>
                  <a:srgbClr val="FFFFFF"/>
                </a:solidFill>
                <a:latin typeface="Antenna Regular"/>
                <a:ea typeface="DejaVu Sans"/>
              </a:rPr>
              <a:t> </a:t>
            </a:r>
            <a:endParaRPr lang="pt-BR" sz="2800" b="0" strike="noStrike" spc="-1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r>
              <a:rPr lang="pt-BR" sz="2800" b="1" strike="noStrike" spc="-1">
                <a:solidFill>
                  <a:srgbClr val="FFFFFF"/>
                </a:solidFill>
                <a:latin typeface="Antenna Regular"/>
                <a:ea typeface="DejaVu Sans"/>
              </a:rPr>
              <a:t>CONTROLE SOCIAL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44000" y="1003320"/>
            <a:ext cx="8351640" cy="471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_________________________________01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Registrado o Pedido de Acesso à Informação informação o que fazer?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Verificar se a demanda é um pedido de informação;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 Informação solicitada compete ao órgão/entidade;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Pedido duplicado.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45" name="Imagem 4"/>
          <p:cNvPicPr/>
          <p:nvPr/>
        </p:nvPicPr>
        <p:blipFill>
          <a:blip r:embed="rId2"/>
          <a:stretch/>
        </p:blipFill>
        <p:spPr>
          <a:xfrm>
            <a:off x="0" y="7200"/>
            <a:ext cx="8639640" cy="611388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67320" y="936000"/>
            <a:ext cx="8425080" cy="51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</a:t>
            </a: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Tramitação do pedido para as áreas técnicas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Conhecer internamente o órgão e a entidade para direcionar </a:t>
            </a: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os pedidos;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Processo administrativo; 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E-mail institucional;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Sistemas próprios.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</p:txBody>
      </p:sp>
      <p:pic>
        <p:nvPicPr>
          <p:cNvPr id="48" name="Imagem 4"/>
          <p:cNvPicPr/>
          <p:nvPr/>
        </p:nvPicPr>
        <p:blipFill>
          <a:blip r:embed="rId2"/>
          <a:stretch/>
        </p:blipFill>
        <p:spPr>
          <a:xfrm>
            <a:off x="0" y="12960"/>
            <a:ext cx="8639640" cy="610812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36600" y="936000"/>
            <a:ext cx="7714080" cy="37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51" name="Imagem 4"/>
          <p:cNvPicPr/>
          <p:nvPr/>
        </p:nvPicPr>
        <p:blipFill>
          <a:blip r:embed="rId2"/>
          <a:stretch/>
        </p:blipFill>
        <p:spPr>
          <a:xfrm>
            <a:off x="0" y="6120"/>
            <a:ext cx="8639640" cy="610812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144000" y="1003320"/>
            <a:ext cx="8351640" cy="48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Respondendo o pedido de informação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 Informação disponível em transparência ativa o acesso deverá ser imediato;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pt-BR" sz="26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 Comunicar a data, local e modo para que ele realize a consulta, efetue a reprodução de documentos ou obtenha a certidão da informação solicitada;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 Indicar a razão do pedido não poder ser, total ou parcialmente, atendido;</a:t>
            </a: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36600" y="936000"/>
            <a:ext cx="7714080" cy="37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T4exto_____________________________________________________01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55" name="Imagem 4"/>
          <p:cNvPicPr/>
          <p:nvPr/>
        </p:nvPicPr>
        <p:blipFill>
          <a:blip r:embed="rId2"/>
          <a:stretch/>
        </p:blipFill>
        <p:spPr>
          <a:xfrm>
            <a:off x="0" y="6120"/>
            <a:ext cx="8639640" cy="6108120"/>
          </a:xfrm>
          <a:prstGeom prst="rect">
            <a:avLst/>
          </a:prstGeom>
          <a:ln>
            <a:noFill/>
          </a:ln>
        </p:spPr>
      </p:pic>
      <p:sp>
        <p:nvSpPr>
          <p:cNvPr id="56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360" y="954360"/>
            <a:ext cx="8351640" cy="523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FFFFFF"/>
              </a:buClr>
              <a:buFont typeface="Liberation Serif"/>
              <a:buAutoNum type="arabicParenR"/>
            </a:pPr>
            <a:endParaRPr lang="pt-BR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FFFFFF"/>
              </a:buClr>
              <a:buFont typeface="Liberation Serif"/>
              <a:buAutoNum type="arabicParenR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4) Comunicar que não possui a informação e indicar, se for do seu conhecimento, o órgão ou a entidade que a detém, ou, ainda, remeter o requerimento a esse órgão ou entidade, cientificando o interessado da remessa de seu pedido de informação;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   5) O sistema não suporta informações maiores que 10 MB,     neste caso enviar por e-mail ou compartilhar pro drive;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   6) Revisar a resposta do pedido antes de inserir no sistema;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36600" y="936000"/>
            <a:ext cx="7714080" cy="37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T4exto_____________________________________________________01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59" name="Imagem 4"/>
          <p:cNvPicPr/>
          <p:nvPr/>
        </p:nvPicPr>
        <p:blipFill>
          <a:blip r:embed="rId2"/>
          <a:stretch/>
        </p:blipFill>
        <p:spPr>
          <a:xfrm>
            <a:off x="0" y="6120"/>
            <a:ext cx="8639640" cy="610812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360" y="954360"/>
            <a:ext cx="8351640" cy="167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FFFFFF"/>
              </a:buClr>
              <a:buFont typeface="Liberation Serif"/>
              <a:buAutoNum type="arabicParenR"/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    7) Utilizar de precedentes da CGE/RJ – Notas técnicas,             recomendações de relatórios, entendimentos emitidos            nos recursos. </a:t>
            </a: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336600" y="936000"/>
            <a:ext cx="7714080" cy="43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Texto_____________________________________________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63" name="Imagem 4"/>
          <p:cNvPicPr/>
          <p:nvPr/>
        </p:nvPicPr>
        <p:blipFill>
          <a:blip r:embed="rId2"/>
          <a:stretch/>
        </p:blipFill>
        <p:spPr>
          <a:xfrm>
            <a:off x="0" y="6120"/>
            <a:ext cx="8639640" cy="6108120"/>
          </a:xfrm>
          <a:prstGeom prst="rect">
            <a:avLst/>
          </a:prstGeom>
          <a:ln>
            <a:noFill/>
          </a:ln>
        </p:spPr>
      </p:pic>
      <p:sp>
        <p:nvSpPr>
          <p:cNvPr id="64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555480" y="981720"/>
            <a:ext cx="7442640" cy="51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  </a:t>
            </a: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Prazo para atendimento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Pedidos: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20 dias podendo o órgão ou a entidade prorrogá-lo por 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mais 10 dias, mediante justificativa.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Recursos: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dias e sem prorrogação.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44000" y="1003320"/>
            <a:ext cx="8351640" cy="444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Ações para realizar quando há demandas pendentes nas áreas técnicas: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Capacitar servidores internos;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Definir pessoas nos setores responsáveis pelos atendimento da LAI;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Levar o caso a autoridade máxima do órgão/entidades;</a:t>
            </a:r>
            <a:endParaRPr lang="pt-BR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67" name="Imagem 4"/>
          <p:cNvPicPr/>
          <p:nvPr/>
        </p:nvPicPr>
        <p:blipFill>
          <a:blip r:embed="rId2"/>
          <a:stretch/>
        </p:blipFill>
        <p:spPr>
          <a:xfrm>
            <a:off x="0" y="7200"/>
            <a:ext cx="8639640" cy="6113880"/>
          </a:xfrm>
          <a:prstGeom prst="rect">
            <a:avLst/>
          </a:prstGeom>
          <a:ln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1800000" y="274680"/>
            <a:ext cx="4713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Antenna Bold"/>
                <a:ea typeface="DejaVu Sans"/>
              </a:rPr>
              <a:t>TRANSPARÊNCIA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566</Words>
  <Application>LibreOffice/6.3.4.2$Windows_X86_64 LibreOffice_project/60da17e045e08f1793c57c00ba83cdfce946d0aa</Application>
  <PresentationFormat>Personalizar</PresentationFormat>
  <Paragraphs>162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mrsantos</cp:lastModifiedBy>
  <cp:revision>176</cp:revision>
  <dcterms:created xsi:type="dcterms:W3CDTF">2021-01-18T18:03:34Z</dcterms:created>
  <dcterms:modified xsi:type="dcterms:W3CDTF">2021-02-12T17:13:13Z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