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64" r:id="rId5"/>
    <p:sldId id="271" r:id="rId6"/>
    <p:sldId id="281" r:id="rId7"/>
    <p:sldId id="275" r:id="rId8"/>
    <p:sldId id="276" r:id="rId9"/>
    <p:sldId id="277" r:id="rId10"/>
    <p:sldId id="280" r:id="rId11"/>
    <p:sldId id="274" r:id="rId12"/>
    <p:sldId id="263" r:id="rId13"/>
  </p:sldIdLst>
  <p:sldSz cx="8640763" cy="61214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28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C1E4FF"/>
    <a:srgbClr val="B3DEFB"/>
    <a:srgbClr val="B3DEFF"/>
    <a:srgbClr val="D9EFFF"/>
    <a:srgbClr val="E2F3FE"/>
    <a:srgbClr val="D3ECFD"/>
    <a:srgbClr val="93D1FF"/>
    <a:srgbClr val="71C2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78" y="-72"/>
      </p:cViewPr>
      <p:guideLst>
        <p:guide orient="horz" pos="1928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8E0F2-2EEF-4949-8D6C-551FFD938C48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35050" y="1241425"/>
            <a:ext cx="47275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83433-6516-4FDF-83E5-460712D90D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80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C0C53-1201-4F7A-8B75-3EFFF1A9AECC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8058" y="1901606"/>
            <a:ext cx="7344648" cy="131213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6115" y="3468793"/>
            <a:ext cx="6048534" cy="1564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64553" y="245143"/>
            <a:ext cx="1944172" cy="522302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32038" y="245143"/>
            <a:ext cx="5688502" cy="522302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563" y="3933569"/>
            <a:ext cx="7344648" cy="1215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563" y="2594511"/>
            <a:ext cx="7344648" cy="1339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038" y="1428332"/>
            <a:ext cx="3816337" cy="4039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392389" y="1428332"/>
            <a:ext cx="3816337" cy="4039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2038" y="1370230"/>
            <a:ext cx="3817838" cy="57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32038" y="1941278"/>
            <a:ext cx="3817838" cy="3526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389392" y="1370230"/>
            <a:ext cx="3819338" cy="57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389392" y="1941278"/>
            <a:ext cx="3819338" cy="3526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42" y="243725"/>
            <a:ext cx="2842750" cy="1037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78298" y="243728"/>
            <a:ext cx="4830427" cy="52244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2042" y="1280963"/>
            <a:ext cx="2842750" cy="4187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3650" y="4284981"/>
            <a:ext cx="5184458" cy="5058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693650" y="546958"/>
            <a:ext cx="5184458" cy="3672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93650" y="4790847"/>
            <a:ext cx="5184458" cy="7184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32039" y="245142"/>
            <a:ext cx="7776687" cy="1020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2039" y="1428332"/>
            <a:ext cx="7776687" cy="40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32038" y="5673634"/>
            <a:ext cx="2016178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50DAE-ADBE-436D-B8FC-45522598D755}" type="datetimeFigureOut">
              <a:rPr lang="pt-BR" smtClean="0"/>
              <a:pPr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952262" y="5673634"/>
            <a:ext cx="2736241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192547" y="5673634"/>
            <a:ext cx="2016178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ge.comunica@cge.rj.gov.b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uvidoria@cge.rj.gov.b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rancheta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" y="6457"/>
            <a:ext cx="8639532" cy="61084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024237" y="180380"/>
            <a:ext cx="5615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latin typeface="+mj-lt"/>
              </a:rPr>
              <a:t>V ENCONTRO VIRTUAL DA REDE DE OUVIDORIAS E TRANSPARÊNCIA DO RJ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1291" y="463233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+mj-lt"/>
              </a:rPr>
              <a:t>09 de fevereiro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+mj-lt"/>
              </a:rPr>
              <a:t> 2021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68253" y="4380651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ntenna Regular" pitchFamily="50" charset="0"/>
              </a:rPr>
              <a:t>A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 importância da OGE e das Unidades de Ouvidoria Setoriais que compõem a Rede de Ouvidorias e Transparência do RJ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de cantos arredondados 22"/>
          <p:cNvSpPr/>
          <p:nvPr/>
        </p:nvSpPr>
        <p:spPr>
          <a:xfrm>
            <a:off x="1105671" y="2989262"/>
            <a:ext cx="6357982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40984" y="774918"/>
            <a:ext cx="2666746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78" b="1" dirty="0">
                <a:solidFill>
                  <a:schemeClr val="bg1"/>
                </a:solidFill>
                <a:latin typeface="Antenna Medium" pitchFamily="50" charset="0"/>
              </a:rPr>
              <a:t>Sumário</a:t>
            </a:r>
          </a:p>
        </p:txBody>
      </p:sp>
      <p:pic>
        <p:nvPicPr>
          <p:cNvPr id="5" name="Imagem 4" descr="Aporte Legal:&#10;Lei 7989/2019&#10;Lei 12.527/21011&#10;Lei 13.460/2018&#10;Lei &#10;Resolução&#10;Resolução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40763" cy="610600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03956" y="800855"/>
            <a:ext cx="7875931" cy="42075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/>
            <a:endParaRPr lang="pt-BR" sz="1067" dirty="0"/>
          </a:p>
          <a:p>
            <a:pPr algn="just"/>
            <a:endParaRPr lang="pt-BR" sz="1067" dirty="0"/>
          </a:p>
          <a:p>
            <a:pPr algn="just"/>
            <a:r>
              <a:rPr lang="pt-BR" sz="1067" dirty="0"/>
              <a:t>	</a:t>
            </a:r>
          </a:p>
          <a:p>
            <a:pPr algn="just"/>
            <a:r>
              <a:rPr lang="pt-BR" sz="1067" dirty="0"/>
              <a:t>	</a:t>
            </a:r>
          </a:p>
        </p:txBody>
      </p:sp>
      <p:pic>
        <p:nvPicPr>
          <p:cNvPr id="11" name="Imagem 10" descr="titul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853" y="829624"/>
            <a:ext cx="6048138" cy="58800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237823" y="928397"/>
            <a:ext cx="65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+mj-lt"/>
                <a:cs typeface="Arial" pitchFamily="34" charset="0"/>
              </a:rPr>
              <a:t>Decreto 46.622/2019 - art. 5º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CDB8A68-9AB2-42F5-8294-BA223783A6DF}"/>
              </a:ext>
            </a:extLst>
          </p:cNvPr>
          <p:cNvSpPr txBox="1"/>
          <p:nvPr/>
        </p:nvSpPr>
        <p:spPr>
          <a:xfrm>
            <a:off x="936005" y="-4408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+mj-lt"/>
              </a:rPr>
              <a:t>SUPOUV – </a:t>
            </a:r>
            <a:r>
              <a:rPr lang="pt-BR" sz="2400" dirty="0" smtClean="0">
                <a:solidFill>
                  <a:schemeClr val="bg1"/>
                </a:solidFill>
              </a:rPr>
              <a:t>Conclusão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864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>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80021" y="1620540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31949" y="1476524"/>
            <a:ext cx="7920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50" dirty="0" smtClean="0"/>
              <a:t>Art. 5° - A </a:t>
            </a:r>
            <a:r>
              <a:rPr lang="pt-BR" sz="1450" b="1" dirty="0" smtClean="0"/>
              <a:t>Rede de Ouvidorias e Transparência do Poder Executivo do Estado do Rio de Janeiro é parte integrante do Sistema de Controle Interno, instituído pela Lei nº 7.989, de 14 de junho de 2018</a:t>
            </a:r>
            <a:r>
              <a:rPr lang="pt-BR" sz="1450" dirty="0" smtClean="0"/>
              <a:t>, e tem por finalidade fomentar as atividades de ouvidoria e transparência, incluindo o controle social e a participação popular, por meio do recebimento, registro e tratamento de solicitações de acesso à informação e manifestações dos usuários dos serviços públicos</a:t>
            </a:r>
            <a:r>
              <a:rPr lang="pt-BR" sz="1600" dirty="0" smtClean="0"/>
              <a:t>.</a:t>
            </a:r>
            <a:endParaRPr lang="pt-BR" sz="1700" dirty="0">
              <a:latin typeface="+mj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48481" y="3132138"/>
            <a:ext cx="77048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700" u="sng" dirty="0" smtClean="0"/>
          </a:p>
          <a:p>
            <a:pPr>
              <a:buFont typeface="Wingdings" pitchFamily="2" charset="2"/>
              <a:buChar char="ü"/>
            </a:pP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647973" y="2844675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>
              <a:solidFill>
                <a:srgbClr val="333333"/>
              </a:solidFill>
            </a:endParaRPr>
          </a:p>
          <a:p>
            <a:pPr algn="just"/>
            <a:endParaRPr lang="pt-BR" dirty="0" smtClean="0">
              <a:solidFill>
                <a:srgbClr val="333333"/>
              </a:solidFill>
            </a:endParaRPr>
          </a:p>
          <a:p>
            <a:pPr algn="just"/>
            <a:endParaRPr lang="pt-BR" dirty="0" smtClean="0">
              <a:solidFill>
                <a:srgbClr val="333333"/>
              </a:solidFill>
            </a:endParaRPr>
          </a:p>
          <a:p>
            <a:pPr algn="just"/>
            <a:endParaRPr lang="pt-BR" dirty="0" smtClean="0">
              <a:solidFill>
                <a:srgbClr val="333333"/>
              </a:solidFill>
            </a:endParaRPr>
          </a:p>
          <a:p>
            <a:pPr algn="just"/>
            <a:endParaRPr lang="pt-BR" dirty="0" smtClean="0">
              <a:solidFill>
                <a:srgbClr val="333333"/>
              </a:solidFill>
            </a:endParaRPr>
          </a:p>
          <a:p>
            <a:pPr algn="just"/>
            <a:r>
              <a:rPr lang="pt-BR" dirty="0" smtClean="0">
                <a:solidFill>
                  <a:srgbClr val="333333"/>
                </a:solidFill>
              </a:rPr>
              <a:t> </a:t>
            </a:r>
            <a:endParaRPr lang="pt-BR" dirty="0"/>
          </a:p>
        </p:txBody>
      </p:sp>
      <p:grpSp>
        <p:nvGrpSpPr>
          <p:cNvPr id="26" name="Grupo 25"/>
          <p:cNvGrpSpPr/>
          <p:nvPr/>
        </p:nvGrpSpPr>
        <p:grpSpPr>
          <a:xfrm>
            <a:off x="962795" y="2917824"/>
            <a:ext cx="6357982" cy="2571768"/>
            <a:chOff x="962795" y="2917824"/>
            <a:chExt cx="6357982" cy="2571768"/>
          </a:xfrm>
        </p:grpSpPr>
        <p:sp>
          <p:nvSpPr>
            <p:cNvPr id="25" name="Retângulo de cantos arredondados 24"/>
            <p:cNvSpPr/>
            <p:nvPr/>
          </p:nvSpPr>
          <p:spPr>
            <a:xfrm>
              <a:off x="1034233" y="2917824"/>
              <a:ext cx="6286544" cy="257176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Picture 2" descr="T:\OUVIDORIA\OGE\ADMINISTRATIVO\Logos\logo O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7174" y="4297176"/>
              <a:ext cx="2714645" cy="406598"/>
            </a:xfrm>
            <a:prstGeom prst="rect">
              <a:avLst/>
            </a:prstGeom>
            <a:noFill/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xmlns="" id="{08136D35-2FB3-4C56-BD01-BE0B19028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437" y="3696034"/>
              <a:ext cx="1853398" cy="1650682"/>
            </a:xfrm>
            <a:prstGeom prst="rect">
              <a:avLst/>
            </a:prstGeom>
          </p:spPr>
        </p:pic>
        <p:sp>
          <p:nvSpPr>
            <p:cNvPr id="24" name="Retângulo 23"/>
            <p:cNvSpPr/>
            <p:nvPr/>
          </p:nvSpPr>
          <p:spPr>
            <a:xfrm>
              <a:off x="962795" y="3060700"/>
              <a:ext cx="6357982" cy="366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760" b="1" dirty="0" smtClean="0">
                  <a:solidFill>
                    <a:srgbClr val="002060"/>
                  </a:solidFill>
                  <a:latin typeface="Aharoni" pitchFamily="2" charset="-79"/>
                  <a:cs typeface="Aharoni" pitchFamily="2" charset="-79"/>
                </a:rPr>
                <a:t>Juntos formamos a Equipe de Ouvidoria e Transparência RJ</a:t>
              </a:r>
              <a:endParaRPr lang="pt-BR" sz="1760" b="1" dirty="0" smtClean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5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1291" y="1489064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 descr="Prancheta 1 cópia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99"/>
            <a:ext cx="8640762" cy="6115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19853" y="1703378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/>
              <a:t>Telefone:</a:t>
            </a:r>
          </a:p>
          <a:p>
            <a:pPr algn="just">
              <a:lnSpc>
                <a:spcPct val="150000"/>
              </a:lnSpc>
            </a:pPr>
            <a:r>
              <a:rPr lang="pt-BR" sz="1400" dirty="0"/>
              <a:t>2333-1828</a:t>
            </a:r>
          </a:p>
          <a:p>
            <a:pPr algn="just">
              <a:lnSpc>
                <a:spcPct val="150000"/>
              </a:lnSpc>
            </a:pPr>
            <a:endParaRPr lang="pt-BR" sz="1400" dirty="0"/>
          </a:p>
          <a:p>
            <a:pPr algn="just">
              <a:lnSpc>
                <a:spcPct val="150000"/>
              </a:lnSpc>
            </a:pPr>
            <a:r>
              <a:rPr lang="pt-BR" sz="1400" dirty="0"/>
              <a:t>e-mails:</a:t>
            </a:r>
          </a:p>
          <a:p>
            <a:pPr algn="just">
              <a:lnSpc>
                <a:spcPct val="150000"/>
              </a:lnSpc>
            </a:pPr>
            <a:r>
              <a:rPr lang="pt-BR" sz="1400" dirty="0"/>
              <a:t>COAOS – </a:t>
            </a:r>
            <a:r>
              <a:rPr lang="pt-BR" sz="1400" dirty="0">
                <a:hlinkClick r:id="rId3"/>
              </a:rPr>
              <a:t>oge.comunica@cge.rj.gov.br</a:t>
            </a:r>
            <a:endParaRPr lang="pt-BR" sz="1400" dirty="0"/>
          </a:p>
          <a:p>
            <a:pPr algn="just">
              <a:lnSpc>
                <a:spcPct val="150000"/>
              </a:lnSpc>
            </a:pPr>
            <a:r>
              <a:rPr lang="pt-BR" sz="1400" dirty="0"/>
              <a:t>COGAC – </a:t>
            </a:r>
            <a:r>
              <a:rPr lang="pt-BR" sz="1400" dirty="0">
                <a:hlinkClick r:id="rId4"/>
              </a:rPr>
              <a:t>ouvidoria@cge.rj.gov.br</a:t>
            </a:r>
            <a:endParaRPr lang="pt-BR" sz="1400" dirty="0"/>
          </a:p>
          <a:p>
            <a:pPr algn="just">
              <a:lnSpc>
                <a:spcPct val="150000"/>
              </a:lnSpc>
            </a:pPr>
            <a:endParaRPr lang="pt-BR" sz="1400" dirty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</a:pPr>
            <a:endParaRPr lang="pt-BR" sz="1400" dirty="0">
              <a:latin typeface="Antenna Regular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52029" y="182314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+mj-lt"/>
              </a:rPr>
              <a:t>SUPOUV-COGAC-COAOS / Contatos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4203708"/>
            <a:ext cx="4425920" cy="1917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6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1291" y="1489064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 descr="Prancheta 1 cópia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6402"/>
            <a:ext cx="8640759" cy="611499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34497" y="463233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Obrigada! </a:t>
            </a:r>
          </a:p>
          <a:p>
            <a:r>
              <a:rPr lang="pt-BR" dirty="0" smtClean="0"/>
              <a:t>Eliane Moraes Magalhães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rancheta 1 cópia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24"/>
            <a:ext cx="8640763" cy="610761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2729" y="1260501"/>
            <a:ext cx="760206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  <a:spcBef>
                <a:spcPts val="600"/>
              </a:spcBef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Apresentação _____________________________________________________________________ 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03</a:t>
            </a:r>
          </a:p>
          <a:p>
            <a:pPr>
              <a:lnSpc>
                <a:spcPts val="2200"/>
              </a:lnSpc>
            </a:pPr>
            <a:endParaRPr lang="pt-BR" sz="14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SUPOUV _________________________________________________________________________ 04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endParaRPr lang="pt-BR" sz="14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SUPOUV 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COGAC __________________________________________________________________05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endParaRPr lang="pt-BR" sz="14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SUPOUV 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COAOS __________________________________________________________________06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endParaRPr lang="pt-BR" sz="14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SUPOUV 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- Instrumentos </a:t>
            </a: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Legais ________________________________________________________07</a:t>
            </a:r>
          </a:p>
          <a:p>
            <a:pPr>
              <a:lnSpc>
                <a:spcPts val="2200"/>
              </a:lnSpc>
            </a:pPr>
            <a:endParaRPr lang="pt-BR" sz="14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SUPOUV – Lei 13.460/2017 __________________________________________________________08</a:t>
            </a:r>
          </a:p>
          <a:p>
            <a:pPr>
              <a:lnSpc>
                <a:spcPts val="2200"/>
              </a:lnSpc>
            </a:pPr>
            <a:endParaRPr lang="pt-BR" sz="14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SUPOUV </a:t>
            </a:r>
            <a:r>
              <a:rPr lang="pt-BR" sz="1400" dirty="0" smtClean="0">
                <a:solidFill>
                  <a:schemeClr val="bg1"/>
                </a:solidFill>
              </a:rPr>
              <a:t>–  Decreto 46.622/2019 ___________________________________________________09 /10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endParaRPr lang="pt-BR" sz="14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SUPOUV 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Contatos_________________________________________________________________11</a:t>
            </a:r>
          </a:p>
          <a:p>
            <a:pPr>
              <a:lnSpc>
                <a:spcPts val="2200"/>
              </a:lnSpc>
            </a:pPr>
            <a:endParaRPr lang="pt-BR" sz="14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endParaRPr lang="pt-BR" sz="14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endParaRPr lang="pt-BR" sz="14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endParaRPr lang="pt-BR" sz="14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endParaRPr lang="pt-BR" sz="14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endParaRPr lang="pt-BR" sz="1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200"/>
              </a:lnSpc>
            </a:pPr>
            <a:endParaRPr lang="pt-BR" sz="1400" dirty="0">
              <a:solidFill>
                <a:schemeClr val="bg1"/>
              </a:solidFill>
              <a:latin typeface="Antenna Regular" pitchFamily="50" charset="0"/>
            </a:endParaRPr>
          </a:p>
          <a:p>
            <a:pPr>
              <a:lnSpc>
                <a:spcPts val="2200"/>
              </a:lnSpc>
            </a:pPr>
            <a:endParaRPr lang="pt-BR" sz="1400" dirty="0" smtClean="0">
              <a:solidFill>
                <a:schemeClr val="bg1"/>
              </a:solidFill>
              <a:latin typeface="Antenna Regular" pitchFamily="50" charset="0"/>
            </a:endParaRPr>
          </a:p>
          <a:p>
            <a:pPr>
              <a:lnSpc>
                <a:spcPts val="2200"/>
              </a:lnSpc>
            </a:pPr>
            <a:endParaRPr lang="pt-BR" sz="1400" dirty="0">
              <a:solidFill>
                <a:schemeClr val="bg1"/>
              </a:solidFill>
              <a:latin typeface="Antenna 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UMA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3011"/>
            <a:ext cx="8640763" cy="610600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790700" y="260957"/>
            <a:ext cx="305936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30" b="1" dirty="0">
                <a:solidFill>
                  <a:schemeClr val="bg1"/>
                </a:solidFill>
                <a:latin typeface="+mj-lt"/>
              </a:rPr>
              <a:t>Apresentação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7249" y="1533581"/>
            <a:ext cx="7809758" cy="207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33"/>
              </a:spcBef>
            </a:pPr>
            <a:endParaRPr lang="pt-BR" sz="1244" dirty="0"/>
          </a:p>
          <a:p>
            <a:pPr>
              <a:spcBef>
                <a:spcPts val="533"/>
              </a:spcBef>
            </a:pPr>
            <a:endParaRPr lang="pt-BR" sz="1244" dirty="0"/>
          </a:p>
          <a:p>
            <a:pPr>
              <a:spcBef>
                <a:spcPts val="533"/>
              </a:spcBef>
            </a:pPr>
            <a:endParaRPr lang="pt-BR" sz="1244" dirty="0"/>
          </a:p>
          <a:p>
            <a:pPr>
              <a:spcBef>
                <a:spcPts val="533"/>
              </a:spcBef>
            </a:pPr>
            <a:endParaRPr lang="pt-BR" sz="1244" dirty="0"/>
          </a:p>
          <a:p>
            <a:pPr>
              <a:spcBef>
                <a:spcPts val="533"/>
              </a:spcBef>
            </a:pPr>
            <a:endParaRPr lang="pt-BR" sz="1244" dirty="0"/>
          </a:p>
          <a:p>
            <a:pPr>
              <a:spcBef>
                <a:spcPts val="533"/>
              </a:spcBef>
            </a:pPr>
            <a:endParaRPr lang="pt-BR" sz="1244" dirty="0"/>
          </a:p>
          <a:p>
            <a:pPr>
              <a:spcBef>
                <a:spcPts val="533"/>
              </a:spcBef>
            </a:pPr>
            <a:endParaRPr lang="pt-BR" sz="1244" dirty="0"/>
          </a:p>
          <a:p>
            <a:pPr>
              <a:spcBef>
                <a:spcPts val="533"/>
              </a:spcBef>
            </a:pPr>
            <a:endParaRPr lang="pt-BR" sz="1244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909EB2A-688F-4C12-8F63-09A7D619764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7" y="1346188"/>
            <a:ext cx="7585905" cy="454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1291" y="1489064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 descr="Prancheta 1 cópia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"/>
            <a:ext cx="8640762" cy="610935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36005" y="274618"/>
            <a:ext cx="557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+mj-lt"/>
              </a:rPr>
              <a:t>Superintendência de Ouvidoria - SUPOUV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F8BF2D9-5E84-4DEB-8CF2-37BD04D63EB7}"/>
              </a:ext>
            </a:extLst>
          </p:cNvPr>
          <p:cNvSpPr txBox="1"/>
          <p:nvPr/>
        </p:nvSpPr>
        <p:spPr>
          <a:xfrm>
            <a:off x="1008013" y="4859088"/>
            <a:ext cx="6409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Eliane</a:t>
            </a:r>
          </a:p>
          <a:p>
            <a:r>
              <a:rPr lang="pt-BR" dirty="0" smtClean="0"/>
              <a:t>Rafael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25" y="1806575"/>
            <a:ext cx="64404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itulos.png">
            <a:extLst>
              <a:ext uri="{FF2B5EF4-FFF2-40B4-BE49-F238E27FC236}">
                <a16:creationId xmlns:a16="http://schemas.microsoft.com/office/drawing/2014/main" xmlns="" id="{41B7B4A3-590C-425A-9D59-5A6036100D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291" y="1138197"/>
            <a:ext cx="6804850" cy="66157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1291" y="1489064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r>
              <a:rPr lang="pt-BR" dirty="0">
                <a:solidFill>
                  <a:schemeClr val="bg1"/>
                </a:solidFill>
              </a:rPr>
              <a:t>Texto_____________________________________________________01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 descr="Prancheta 1 cópia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884"/>
            <a:ext cx="8640762" cy="6115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00101" y="274618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+mj-lt"/>
              </a:rPr>
              <a:t>SUPOUV - COGAC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76E2657-1B04-4ABE-A6BA-09071F1DE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2" y="2274882"/>
            <a:ext cx="3146973" cy="16488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EF435C5-5BD3-486B-8842-2C64A701F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69" y="2196604"/>
            <a:ext cx="1867656" cy="186765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9F0A372C-AA42-4601-ADDE-6FBEFE616E9B}"/>
              </a:ext>
            </a:extLst>
          </p:cNvPr>
          <p:cNvSpPr txBox="1"/>
          <p:nvPr/>
        </p:nvSpPr>
        <p:spPr>
          <a:xfrm>
            <a:off x="1296045" y="1354578"/>
            <a:ext cx="5544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latin typeface="+mj-lt"/>
                <a:cs typeface="Arial" pitchFamily="34" charset="0"/>
              </a:rPr>
              <a:t>Coordenadoria de Atendimento ao Cidadão – COGAC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4203708"/>
            <a:ext cx="4425920" cy="1917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5CCC129-9D0F-426B-980E-AA54B205BDE0}"/>
              </a:ext>
            </a:extLst>
          </p:cNvPr>
          <p:cNvSpPr txBox="1"/>
          <p:nvPr/>
        </p:nvSpPr>
        <p:spPr>
          <a:xfrm>
            <a:off x="1034233" y="4418022"/>
            <a:ext cx="4963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Luani</a:t>
            </a:r>
            <a:endParaRPr lang="pt-BR" dirty="0"/>
          </a:p>
          <a:p>
            <a:r>
              <a:rPr lang="pt-BR" dirty="0" err="1"/>
              <a:t>Ailson</a:t>
            </a:r>
            <a:endParaRPr lang="pt-BR" dirty="0"/>
          </a:p>
          <a:p>
            <a:r>
              <a:rPr lang="pt-BR" dirty="0"/>
              <a:t>José Inácio</a:t>
            </a:r>
          </a:p>
          <a:p>
            <a:r>
              <a:rPr lang="pt-BR" dirty="0"/>
              <a:t>2 atendentes do DRCC</a:t>
            </a:r>
          </a:p>
        </p:txBody>
      </p:sp>
    </p:spTree>
    <p:extLst>
      <p:ext uri="{BB962C8B-B14F-4D97-AF65-F5344CB8AC3E}">
        <p14:creationId xmlns:p14="http://schemas.microsoft.com/office/powerpoint/2010/main" val="20727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rancheta 1 cópia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400"/>
            <a:ext cx="8640762" cy="6115000"/>
          </a:xfrm>
          <a:prstGeom prst="rect">
            <a:avLst/>
          </a:prstGeom>
        </p:spPr>
      </p:pic>
      <p:pic>
        <p:nvPicPr>
          <p:cNvPr id="11" name="Imagem 10" descr="titulos.png">
            <a:extLst>
              <a:ext uri="{FF2B5EF4-FFF2-40B4-BE49-F238E27FC236}">
                <a16:creationId xmlns:a16="http://schemas.microsoft.com/office/drawing/2014/main" xmlns="" id="{41B7B4A3-590C-425A-9D59-5A6036100D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291" y="1138197"/>
            <a:ext cx="7500990" cy="66157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00101" y="274618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+mj-lt"/>
              </a:rPr>
              <a:t>SUPOUV - COAOS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9F0A372C-AA42-4601-ADDE-6FBEFE616E9B}"/>
              </a:ext>
            </a:extLst>
          </p:cNvPr>
          <p:cNvSpPr txBox="1"/>
          <p:nvPr/>
        </p:nvSpPr>
        <p:spPr>
          <a:xfrm>
            <a:off x="1177109" y="1354578"/>
            <a:ext cx="692948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latin typeface="+mj-lt"/>
                <a:cs typeface="Arial" pitchFamily="34" charset="0"/>
              </a:rPr>
              <a:t>Coordenadoria de Orientação e Acompanhamento de Ouvidorias Setoriais - COAOS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518D411A-79FB-4A74-B796-F7F9592140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17" y="2254005"/>
            <a:ext cx="1872207" cy="22142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Retângulo 14"/>
          <p:cNvSpPr/>
          <p:nvPr/>
        </p:nvSpPr>
        <p:spPr>
          <a:xfrm>
            <a:off x="0" y="4203708"/>
            <a:ext cx="4425920" cy="1917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08136D35-2FB3-4C56-BD01-BE0B19028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71" y="2346320"/>
            <a:ext cx="2403132" cy="214029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5CCC129-9D0F-426B-980E-AA54B205BDE0}"/>
              </a:ext>
            </a:extLst>
          </p:cNvPr>
          <p:cNvSpPr txBox="1"/>
          <p:nvPr/>
        </p:nvSpPr>
        <p:spPr>
          <a:xfrm>
            <a:off x="1034233" y="4989526"/>
            <a:ext cx="4963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Ana Cristina</a:t>
            </a:r>
          </a:p>
          <a:p>
            <a:r>
              <a:rPr lang="pt-BR" dirty="0" smtClean="0"/>
              <a:t>Frank</a:t>
            </a:r>
          </a:p>
          <a:p>
            <a:r>
              <a:rPr lang="pt-BR" dirty="0" err="1" smtClean="0"/>
              <a:t>Hérica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71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240984" y="774918"/>
            <a:ext cx="2666746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78" b="1" dirty="0">
                <a:solidFill>
                  <a:schemeClr val="bg1"/>
                </a:solidFill>
                <a:latin typeface="Antenna Medium" pitchFamily="50" charset="0"/>
              </a:rPr>
              <a:t>Sumário</a:t>
            </a:r>
          </a:p>
        </p:txBody>
      </p:sp>
      <p:pic>
        <p:nvPicPr>
          <p:cNvPr id="5" name="Imagem 4" descr="Aporte Legal:&#10;Lei 7989/2019&#10;Lei 12.527/21011&#10;Lei 13.460/2018&#10;Lei &#10;Resolução&#10;Resolução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4010"/>
            <a:ext cx="8640763" cy="610600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03956" y="800855"/>
            <a:ext cx="7875931" cy="42075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/>
            <a:endParaRPr lang="pt-BR" sz="1067" dirty="0"/>
          </a:p>
          <a:p>
            <a:pPr algn="just"/>
            <a:endParaRPr lang="pt-BR" sz="1067" dirty="0"/>
          </a:p>
          <a:p>
            <a:pPr algn="just"/>
            <a:r>
              <a:rPr lang="pt-BR" sz="1067" dirty="0"/>
              <a:t>	</a:t>
            </a:r>
          </a:p>
          <a:p>
            <a:pPr algn="just"/>
            <a:r>
              <a:rPr lang="pt-BR" sz="1067" dirty="0"/>
              <a:t>	</a:t>
            </a:r>
          </a:p>
        </p:txBody>
      </p:sp>
      <p:pic>
        <p:nvPicPr>
          <p:cNvPr id="11" name="Imagem 10" descr="titul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865" y="702081"/>
            <a:ext cx="6399408" cy="58800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267836" y="800854"/>
            <a:ext cx="65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+mj-lt"/>
                <a:cs typeface="Arial" pitchFamily="34" charset="0"/>
              </a:rPr>
              <a:t>Instrumentos Legais e Material de Apoio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CDB8A68-9AB2-42F5-8294-BA223783A6DF}"/>
              </a:ext>
            </a:extLst>
          </p:cNvPr>
          <p:cNvSpPr txBox="1"/>
          <p:nvPr/>
        </p:nvSpPr>
        <p:spPr>
          <a:xfrm>
            <a:off x="1800101" y="-44084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+mj-lt"/>
              </a:rPr>
              <a:t>SUPOUV – Base Legal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479" y="1274750"/>
            <a:ext cx="6513422" cy="465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15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240984" y="774918"/>
            <a:ext cx="2666746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78" b="1" dirty="0">
                <a:solidFill>
                  <a:schemeClr val="bg1"/>
                </a:solidFill>
                <a:latin typeface="Antenna Medium" pitchFamily="50" charset="0"/>
              </a:rPr>
              <a:t>Sumário</a:t>
            </a:r>
          </a:p>
        </p:txBody>
      </p:sp>
      <p:pic>
        <p:nvPicPr>
          <p:cNvPr id="5" name="Imagem 4" descr="Aporte Legal:&#10;Lei 7989/2019&#10;Lei 12.527/21011&#10;Lei 13.460/2018&#10;Lei &#10;Resolução&#10;Resolução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51668"/>
            <a:ext cx="8640763" cy="610600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03956" y="800855"/>
            <a:ext cx="7875931" cy="42075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/>
            <a:endParaRPr lang="pt-BR" sz="1067" dirty="0"/>
          </a:p>
          <a:p>
            <a:pPr algn="just"/>
            <a:endParaRPr lang="pt-BR" sz="1067" dirty="0"/>
          </a:p>
          <a:p>
            <a:pPr algn="just"/>
            <a:r>
              <a:rPr lang="pt-BR" sz="1067" dirty="0"/>
              <a:t>	</a:t>
            </a:r>
          </a:p>
          <a:p>
            <a:pPr algn="just"/>
            <a:r>
              <a:rPr lang="pt-BR" sz="1067" dirty="0"/>
              <a:t>	</a:t>
            </a:r>
          </a:p>
        </p:txBody>
      </p:sp>
      <p:pic>
        <p:nvPicPr>
          <p:cNvPr id="11" name="Imagem 10" descr="titul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866" y="702081"/>
            <a:ext cx="6048138" cy="58800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267836" y="800854"/>
            <a:ext cx="65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+mj-lt"/>
                <a:cs typeface="Arial" pitchFamily="34" charset="0"/>
              </a:rPr>
              <a:t>Lei Federal 13.460/2017</a:t>
            </a:r>
            <a:endParaRPr lang="pt-BR" dirty="0">
              <a:latin typeface="+mj-lt"/>
              <a:cs typeface="Arial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CDB8A68-9AB2-42F5-8294-BA223783A6DF}"/>
              </a:ext>
            </a:extLst>
          </p:cNvPr>
          <p:cNvSpPr txBox="1"/>
          <p:nvPr/>
        </p:nvSpPr>
        <p:spPr>
          <a:xfrm>
            <a:off x="791989" y="-4408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+mj-lt"/>
              </a:rPr>
              <a:t>SUPOUV – </a:t>
            </a:r>
            <a:r>
              <a:rPr lang="pt-BR" sz="1600" dirty="0" smtClean="0">
                <a:solidFill>
                  <a:schemeClr val="bg1"/>
                </a:solidFill>
                <a:latin typeface="+mj-lt"/>
              </a:rPr>
              <a:t>Instrumentos Legais Lei 13.460/2017 e Decreto 46.622/2019l</a:t>
            </a:r>
            <a:endParaRPr lang="pt-B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91989" y="1594385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Calibri (titulo)"/>
              </a:rPr>
              <a:t>Dispõe sobre participação, proteção e defesa dos direitos do usuário dos serviços públicos da Administração Pública.</a:t>
            </a:r>
          </a:p>
          <a:p>
            <a:endParaRPr lang="pt-BR" sz="1600" u="sng" dirty="0" smtClean="0">
              <a:latin typeface="Calibri (titulo)"/>
            </a:endParaRPr>
          </a:p>
          <a:p>
            <a:r>
              <a:rPr lang="pt-BR" sz="1600" u="sng" dirty="0" smtClean="0">
                <a:latin typeface="Calibri (titulo)"/>
              </a:rPr>
              <a:t>Conhecida como:</a:t>
            </a:r>
          </a:p>
          <a:p>
            <a:r>
              <a:rPr lang="pt-BR" sz="1600" i="1" dirty="0" smtClean="0">
                <a:latin typeface="Calibri (titulo)"/>
              </a:rPr>
              <a:t>Código de Defesa do Usuário do Serviço Público (CDU)</a:t>
            </a:r>
            <a:endParaRPr lang="pt-BR" sz="1600" i="1" dirty="0">
              <a:latin typeface="Calibri (titulo)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19981" y="3197786"/>
            <a:ext cx="7704856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u="sng" dirty="0" smtClean="0">
                <a:latin typeface="Calibri (titulo)"/>
              </a:rPr>
              <a:t>Destaques da Lei: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>
                <a:latin typeface="Calibri (titulo)"/>
              </a:rPr>
              <a:t>Direitos básicos e deveres dos usuários (</a:t>
            </a:r>
            <a:r>
              <a:rPr lang="pt-BR" sz="1600" dirty="0" err="1" smtClean="0">
                <a:latin typeface="Calibri (titulo)"/>
              </a:rPr>
              <a:t>arts</a:t>
            </a:r>
            <a:r>
              <a:rPr lang="pt-BR" sz="1600" dirty="0" smtClean="0">
                <a:latin typeface="Calibri (titulo)"/>
              </a:rPr>
              <a:t>. 5º,  6º e 8º)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>
                <a:latin typeface="Calibri (titulo)"/>
              </a:rPr>
              <a:t>Divulgação da Carta de Serviços ao Usuário e atualização periódica (art.7º)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>
                <a:latin typeface="Calibri (titulo)"/>
              </a:rPr>
              <a:t>Manifestações dos usuários de serviços públicos (art. 9º)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>
                <a:latin typeface="Calibri (titulo)"/>
              </a:rPr>
              <a:t>Atribuições das Ouvidorias (art.13)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>
                <a:latin typeface="Calibri (titulo)"/>
              </a:rPr>
              <a:t>Relatório de Gestão – encaminhamento ao gestor e disponibilização na internet (art. 15)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>
                <a:latin typeface="Calibri (titulo)"/>
              </a:rPr>
              <a:t>Avaliação dos serviços prestados (art. 23)</a:t>
            </a:r>
            <a:endParaRPr lang="pt-BR" dirty="0">
              <a:latin typeface="Calibri (titulo)"/>
            </a:endParaRPr>
          </a:p>
        </p:txBody>
      </p:sp>
    </p:spTree>
    <p:extLst>
      <p:ext uri="{BB962C8B-B14F-4D97-AF65-F5344CB8AC3E}">
        <p14:creationId xmlns:p14="http://schemas.microsoft.com/office/powerpoint/2010/main" val="30815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240984" y="774918"/>
            <a:ext cx="2666746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78" b="1" dirty="0">
                <a:solidFill>
                  <a:schemeClr val="bg1"/>
                </a:solidFill>
                <a:latin typeface="Antenna Medium" pitchFamily="50" charset="0"/>
              </a:rPr>
              <a:t>Sumário</a:t>
            </a:r>
          </a:p>
        </p:txBody>
      </p:sp>
      <p:pic>
        <p:nvPicPr>
          <p:cNvPr id="5" name="Imagem 4" descr="Aporte Legal:&#10;Lei 7989/2019&#10;Lei 12.527/21011&#10;Lei 13.460/2018&#10;Lei &#10;Resolução&#10;Resolução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9660"/>
            <a:ext cx="8640763" cy="610600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03956" y="800855"/>
            <a:ext cx="7875931" cy="42075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/>
            <a:endParaRPr lang="pt-BR" sz="1067" dirty="0"/>
          </a:p>
          <a:p>
            <a:pPr algn="just"/>
            <a:endParaRPr lang="pt-BR" sz="1067" dirty="0"/>
          </a:p>
          <a:p>
            <a:pPr algn="just"/>
            <a:r>
              <a:rPr lang="pt-BR" sz="1067" dirty="0"/>
              <a:t>	</a:t>
            </a:r>
          </a:p>
          <a:p>
            <a:pPr algn="just"/>
            <a:r>
              <a:rPr lang="pt-BR" sz="1067" dirty="0"/>
              <a:t>	</a:t>
            </a:r>
          </a:p>
        </p:txBody>
      </p:sp>
      <p:pic>
        <p:nvPicPr>
          <p:cNvPr id="11" name="Imagem 10" descr="titul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866" y="702081"/>
            <a:ext cx="6048138" cy="58800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267836" y="800854"/>
            <a:ext cx="65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+mj-lt"/>
                <a:cs typeface="Arial" pitchFamily="34" charset="0"/>
              </a:rPr>
              <a:t>Decreto 46.622/2019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CDB8A68-9AB2-42F5-8294-BA223783A6DF}"/>
              </a:ext>
            </a:extLst>
          </p:cNvPr>
          <p:cNvSpPr txBox="1"/>
          <p:nvPr/>
        </p:nvSpPr>
        <p:spPr>
          <a:xfrm>
            <a:off x="936005" y="-4408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+mj-lt"/>
              </a:rPr>
              <a:t>SUPOUV – </a:t>
            </a:r>
            <a:r>
              <a:rPr lang="pt-BR" sz="1600" dirty="0" smtClean="0">
                <a:solidFill>
                  <a:schemeClr val="bg1"/>
                </a:solidFill>
              </a:rPr>
              <a:t>Instrumentos Legais Lei 13.460/2017 e Decreto 46.622/2019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864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>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80021" y="1620540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31949" y="1476524"/>
            <a:ext cx="79208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 smtClean="0">
                <a:latin typeface="+mj-lt"/>
              </a:rPr>
              <a:t>Regulamenta a Lei Federal nº 13.460/17, que dispõe sobre participação, proteção e defesa dos direitos do usuário de serviços públicos, </a:t>
            </a:r>
            <a:r>
              <a:rPr lang="pt-BR" sz="1700" b="1" dirty="0" smtClean="0">
                <a:latin typeface="+mj-lt"/>
              </a:rPr>
              <a:t>institui a Rede de Ouvidorias e Transparência do Poder Executivo do Estado do Rio de Janeiro</a:t>
            </a:r>
            <a:endParaRPr lang="pt-BR" sz="1700" dirty="0">
              <a:latin typeface="+mj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19981" y="3132708"/>
            <a:ext cx="77048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700" u="sng" dirty="0" smtClean="0"/>
          </a:p>
          <a:p>
            <a:pPr>
              <a:buFont typeface="Wingdings" pitchFamily="2" charset="2"/>
              <a:buChar char="ü"/>
            </a:pP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647973" y="2844675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>
              <a:solidFill>
                <a:srgbClr val="333333"/>
              </a:solidFill>
            </a:endParaRPr>
          </a:p>
          <a:p>
            <a:pPr algn="just"/>
            <a:endParaRPr lang="pt-BR" dirty="0" smtClean="0">
              <a:solidFill>
                <a:srgbClr val="333333"/>
              </a:solidFill>
            </a:endParaRPr>
          </a:p>
          <a:p>
            <a:pPr algn="just"/>
            <a:endParaRPr lang="pt-BR" dirty="0" smtClean="0">
              <a:solidFill>
                <a:srgbClr val="333333"/>
              </a:solidFill>
            </a:endParaRPr>
          </a:p>
          <a:p>
            <a:pPr algn="just"/>
            <a:endParaRPr lang="pt-BR" dirty="0" smtClean="0">
              <a:solidFill>
                <a:srgbClr val="333333"/>
              </a:solidFill>
            </a:endParaRPr>
          </a:p>
          <a:p>
            <a:pPr algn="just"/>
            <a:endParaRPr lang="pt-BR" dirty="0" smtClean="0">
              <a:solidFill>
                <a:srgbClr val="333333"/>
              </a:solidFill>
            </a:endParaRPr>
          </a:p>
          <a:p>
            <a:pPr algn="just"/>
            <a:r>
              <a:rPr lang="pt-BR" dirty="0" smtClean="0">
                <a:solidFill>
                  <a:srgbClr val="333333"/>
                </a:solidFill>
              </a:rPr>
              <a:t> 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62729" y="2916684"/>
            <a:ext cx="8034116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50" u="sng" dirty="0" smtClean="0">
                <a:latin typeface="Calibri (titulos)"/>
              </a:rPr>
              <a:t>Destaques do Decreto:</a:t>
            </a:r>
          </a:p>
          <a:p>
            <a:pPr>
              <a:buFont typeface="Wingdings" pitchFamily="2" charset="2"/>
              <a:buChar char="ü"/>
            </a:pPr>
            <a:r>
              <a:rPr lang="pt-BR" sz="1550" dirty="0" smtClean="0">
                <a:latin typeface="Calibri (titulos)"/>
              </a:rPr>
              <a:t>(...) Institui </a:t>
            </a:r>
            <a:r>
              <a:rPr lang="pt-BR" sz="1550" b="1" dirty="0" smtClean="0">
                <a:latin typeface="Calibri (titulos)"/>
              </a:rPr>
              <a:t>a Rede de Ouvidorias e Transparência do Poder Executivo do Estado do Rio de Janeiro </a:t>
            </a:r>
            <a:r>
              <a:rPr lang="pt-BR" sz="1550" dirty="0" smtClean="0">
                <a:latin typeface="Calibri (titulos)"/>
              </a:rPr>
              <a:t>(</a:t>
            </a:r>
            <a:r>
              <a:rPr lang="pt-BR" sz="1550" dirty="0" err="1" smtClean="0">
                <a:latin typeface="Calibri (titulos)"/>
              </a:rPr>
              <a:t>arts</a:t>
            </a:r>
            <a:r>
              <a:rPr lang="pt-BR" sz="1550" dirty="0" smtClean="0">
                <a:latin typeface="Calibri (titulos)"/>
              </a:rPr>
              <a:t>. 1º, 4º, 5º, 6º)</a:t>
            </a:r>
          </a:p>
          <a:p>
            <a:pPr>
              <a:buFont typeface="Wingdings" pitchFamily="2" charset="2"/>
              <a:buChar char="ü"/>
            </a:pPr>
            <a:r>
              <a:rPr lang="pt-BR" sz="1550" dirty="0" smtClean="0">
                <a:latin typeface="Calibri (titulos)"/>
              </a:rPr>
              <a:t>Atribuições da </a:t>
            </a:r>
            <a:r>
              <a:rPr lang="pt-BR" sz="1550" b="1" dirty="0" smtClean="0">
                <a:latin typeface="Calibri (titulos)"/>
              </a:rPr>
              <a:t>Rede de Ouvidorias e Transparência do Poder Executivo estadual</a:t>
            </a:r>
            <a:r>
              <a:rPr lang="pt-BR" sz="1550" dirty="0" smtClean="0">
                <a:latin typeface="Calibri (titulos)"/>
              </a:rPr>
              <a:t> (art.7º)</a:t>
            </a:r>
          </a:p>
          <a:p>
            <a:pPr>
              <a:buFont typeface="Wingdings" pitchFamily="2" charset="2"/>
              <a:buChar char="ü"/>
            </a:pPr>
            <a:r>
              <a:rPr lang="pt-BR" sz="1550" b="1" dirty="0" smtClean="0">
                <a:latin typeface="Calibri (titulos)"/>
              </a:rPr>
              <a:t>Art. 9º - </a:t>
            </a:r>
            <a:r>
              <a:rPr lang="pt-BR" sz="1550" dirty="0" smtClean="0">
                <a:latin typeface="Calibri (titulos)"/>
              </a:rPr>
              <a:t>Os titulares das UOS devem possuir nível de escolaridade superior e, preferencialmente, experiência em ouvidoria ou atividades relacionadas ao atendimento ao usuário. </a:t>
            </a:r>
            <a:endParaRPr lang="pt-BR" sz="1550" b="1" dirty="0" smtClean="0">
              <a:latin typeface="Calibri (titulos)"/>
            </a:endParaRPr>
          </a:p>
          <a:p>
            <a:pPr>
              <a:buFont typeface="Wingdings" pitchFamily="2" charset="2"/>
              <a:buChar char="ü"/>
            </a:pPr>
            <a:r>
              <a:rPr lang="pt-BR" sz="1550" dirty="0" smtClean="0">
                <a:latin typeface="Calibri (titulos)"/>
              </a:rPr>
              <a:t>Registro eletrônico das manifestações(...)utilizar o sistema </a:t>
            </a:r>
            <a:r>
              <a:rPr lang="pt-BR" sz="1550" dirty="0" err="1" smtClean="0">
                <a:latin typeface="Calibri (titulos)"/>
              </a:rPr>
              <a:t>e-Ouv</a:t>
            </a:r>
            <a:r>
              <a:rPr lang="pt-BR" sz="1550" dirty="0" smtClean="0">
                <a:latin typeface="Calibri (titulos)"/>
              </a:rPr>
              <a:t> (atual Fala.BR) (</a:t>
            </a:r>
            <a:r>
              <a:rPr lang="pt-BR" sz="1550" dirty="0" err="1" smtClean="0">
                <a:latin typeface="Calibri (titulos)"/>
              </a:rPr>
              <a:t>arts</a:t>
            </a:r>
            <a:r>
              <a:rPr lang="pt-BR" sz="1550" dirty="0" smtClean="0">
                <a:latin typeface="Calibri (titulos)"/>
              </a:rPr>
              <a:t>. 13 e 14)</a:t>
            </a:r>
          </a:p>
          <a:p>
            <a:pPr>
              <a:buFont typeface="Wingdings" pitchFamily="2" charset="2"/>
              <a:buChar char="ü"/>
            </a:pPr>
            <a:endParaRPr lang="pt-BR" sz="1550" dirty="0" smtClean="0">
              <a:latin typeface="Calibri (titulos)"/>
            </a:endParaRPr>
          </a:p>
          <a:p>
            <a:pPr>
              <a:buFont typeface="Wingdings" pitchFamily="2" charset="2"/>
              <a:buChar char="ü"/>
            </a:pPr>
            <a:endParaRPr lang="pt-BR" sz="1600" dirty="0" smtClean="0"/>
          </a:p>
          <a:p>
            <a:pPr>
              <a:buFont typeface="Wingdings" pitchFamily="2" charset="2"/>
              <a:buChar char="ü"/>
            </a:pPr>
            <a:endParaRPr lang="pt-BR" sz="1600" dirty="0" smtClean="0"/>
          </a:p>
          <a:p>
            <a:pPr>
              <a:buFont typeface="Wingdings" pitchFamily="2" charset="2"/>
              <a:buChar char="ü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815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582</Words>
  <Application>Microsoft Office PowerPoint</Application>
  <PresentationFormat>Personalizar</PresentationFormat>
  <Paragraphs>146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Vanderson de Souza Nascimento</dc:creator>
  <cp:lastModifiedBy>cge</cp:lastModifiedBy>
  <cp:revision>228</cp:revision>
  <dcterms:created xsi:type="dcterms:W3CDTF">2021-01-18T18:03:34Z</dcterms:created>
  <dcterms:modified xsi:type="dcterms:W3CDTF">2021-02-11T16:37:46Z</dcterms:modified>
</cp:coreProperties>
</file>