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1" r:id="rId2"/>
    <p:sldId id="265" r:id="rId3"/>
    <p:sldId id="274" r:id="rId4"/>
    <p:sldId id="263" r:id="rId5"/>
    <p:sldId id="271" r:id="rId6"/>
    <p:sldId id="266" r:id="rId7"/>
    <p:sldId id="267" r:id="rId8"/>
    <p:sldId id="268" r:id="rId9"/>
    <p:sldId id="272" r:id="rId10"/>
    <p:sldId id="284" r:id="rId11"/>
    <p:sldId id="275" r:id="rId12"/>
    <p:sldId id="285" r:id="rId13"/>
    <p:sldId id="283" r:id="rId14"/>
  </p:sldIdLst>
  <p:sldSz cx="9721850" cy="6858000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60"/>
  </p:normalViewPr>
  <p:slideViewPr>
    <p:cSldViewPr>
      <p:cViewPr varScale="1">
        <p:scale>
          <a:sx n="86" d="100"/>
          <a:sy n="86" d="100"/>
        </p:scale>
        <p:origin x="-1350" y="-90"/>
      </p:cViewPr>
      <p:guideLst>
        <p:guide orient="horz" pos="2160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08154-AC4A-4DC9-ACC7-FF49716CECE1}" type="datetimeFigureOut">
              <a:rPr lang="pt-BR" smtClean="0"/>
              <a:pPr/>
              <a:t>12/02/2021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C2EA4-19BE-4A74-B2A3-8A264B9F0B4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373227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E3BC4-F49A-4139-BD18-75F93AE5D603}" type="datetimeFigureOut">
              <a:rPr lang="pt-BR" smtClean="0"/>
              <a:pPr/>
              <a:t>12/02/2021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749550" y="514350"/>
            <a:ext cx="36449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C0C53-1201-4F7A-8B75-3EFFF1A9AE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405050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C0C53-1201-4F7A-8B75-3EFFF1A9AECC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34758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C0C53-1201-4F7A-8B75-3EFFF1A9AECC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95054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9139" y="2130428"/>
            <a:ext cx="8263573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8278" y="3886200"/>
            <a:ext cx="68052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DEDD9-CCEB-40A2-8DCB-9A90EBEC3CF5}" type="datetime1">
              <a:rPr lang="pt-BR" smtClean="0"/>
              <a:pPr/>
              <a:t>12/02/2021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F731-6E84-40FA-973A-2E8C119B36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D42C-5892-4BA9-ACC0-84A8D433BAAF}" type="datetime1">
              <a:rPr lang="pt-BR" smtClean="0"/>
              <a:pPr/>
              <a:t>12/02/2021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F731-6E84-40FA-973A-2E8C119B36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48341" y="274639"/>
            <a:ext cx="2187416" cy="5851524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86092" y="274639"/>
            <a:ext cx="6400218" cy="585152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AF61E-3D8D-4728-B4A1-A4EB9B4C21AE}" type="datetime1">
              <a:rPr lang="pt-BR" smtClean="0"/>
              <a:pPr/>
              <a:t>12/02/2021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F731-6E84-40FA-973A-2E8C119B36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B5B1-39FF-488D-9E57-9CE2499AC705}" type="datetime1">
              <a:rPr lang="pt-BR" smtClean="0"/>
              <a:pPr/>
              <a:t>12/02/2021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F731-6E84-40FA-973A-2E8C119B36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959" y="4406901"/>
            <a:ext cx="826357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67959" y="2906714"/>
            <a:ext cx="8263573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1A3D-2CFA-40D7-8A56-3EAC8D363945}" type="datetime1">
              <a:rPr lang="pt-BR" smtClean="0"/>
              <a:pPr/>
              <a:t>12/02/2021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F731-6E84-40FA-973A-2E8C119B36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86093" y="1600202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41940" y="1600202"/>
            <a:ext cx="429381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74A6-C1EF-4ABC-BC60-84466E4E82BC}" type="datetime1">
              <a:rPr lang="pt-BR" smtClean="0"/>
              <a:pPr/>
              <a:t>12/02/2021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F731-6E84-40FA-973A-2E8C119B36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86094" y="1535113"/>
            <a:ext cx="42955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6094" y="2174875"/>
            <a:ext cx="42955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938567" y="1535113"/>
            <a:ext cx="429719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938567" y="2174875"/>
            <a:ext cx="42971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DF43-685A-4364-93CA-4842599DF2D5}" type="datetime1">
              <a:rPr lang="pt-BR" smtClean="0"/>
              <a:pPr/>
              <a:t>12/02/2021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F731-6E84-40FA-973A-2E8C119B36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9F45-1FC9-460C-9158-D4FE9AA79EF3}" type="datetime1">
              <a:rPr lang="pt-BR" smtClean="0"/>
              <a:pPr/>
              <a:t>12/02/2021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F731-6E84-40FA-973A-2E8C119B36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0389-CC68-43A5-8C72-5FDC76A6A1FA}" type="datetime1">
              <a:rPr lang="pt-BR" smtClean="0"/>
              <a:pPr/>
              <a:t>12/02/2021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F731-6E84-40FA-973A-2E8C119B36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094" y="273051"/>
            <a:ext cx="319842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00973" y="273052"/>
            <a:ext cx="543478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86094" y="1435102"/>
            <a:ext cx="319842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D4E8-0A7D-412B-BAC8-F18B486809FE}" type="datetime1">
              <a:rPr lang="pt-BR" smtClean="0"/>
              <a:pPr/>
              <a:t>12/02/2021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F731-6E84-40FA-973A-2E8C119B36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550" y="4800601"/>
            <a:ext cx="58331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05550" y="612775"/>
            <a:ext cx="58331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05550" y="5367339"/>
            <a:ext cx="58331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29CD-E112-4386-9720-C0D21597C0B5}" type="datetime1">
              <a:rPr lang="pt-BR" smtClean="0"/>
              <a:pPr/>
              <a:t>12/02/2021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4F731-6E84-40FA-973A-2E8C119B36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86093" y="274638"/>
            <a:ext cx="87496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86093" y="1600202"/>
            <a:ext cx="87496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86092" y="6356351"/>
            <a:ext cx="2268432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01BE8-6E1E-42BD-B2E2-A7EEED951B5E}" type="datetime1">
              <a:rPr lang="pt-BR" smtClean="0"/>
              <a:pPr/>
              <a:t>12/02/2021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21632" y="6356351"/>
            <a:ext cx="3078586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967326" y="6356351"/>
            <a:ext cx="2268432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4F731-6E84-40FA-973A-2E8C119B366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rancheta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53" y="7234"/>
            <a:ext cx="9679144" cy="68435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408814" y="202086"/>
            <a:ext cx="6291683" cy="85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65" b="1" dirty="0">
                <a:solidFill>
                  <a:schemeClr val="bg1"/>
                </a:solidFill>
                <a:latin typeface="Antenna Regular" pitchFamily="50" charset="0"/>
              </a:rPr>
              <a:t>V ENCONTRO VIRTUAL DA REDE DE OUVIDORIAS E TRANSPARÊNCIA DO RJ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59040" y="5189754"/>
            <a:ext cx="3281405" cy="782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41" b="1" dirty="0">
                <a:solidFill>
                  <a:schemeClr val="bg1"/>
                </a:solidFill>
                <a:latin typeface="Antenna Bold" pitchFamily="50" charset="0"/>
              </a:rPr>
              <a:t>09 de fevereiro</a:t>
            </a:r>
          </a:p>
          <a:p>
            <a:pPr algn="ctr"/>
            <a:r>
              <a:rPr lang="pt-BR" sz="2241" b="1" dirty="0">
                <a:solidFill>
                  <a:schemeClr val="bg1"/>
                </a:solidFill>
                <a:latin typeface="Antenna Bold" pitchFamily="50" charset="0"/>
              </a:rPr>
              <a:t> 2021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70159" y="4907784"/>
            <a:ext cx="5647100" cy="1333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17" b="1" dirty="0">
                <a:solidFill>
                  <a:schemeClr val="bg1"/>
                </a:solidFill>
                <a:latin typeface="Antenna Regular" pitchFamily="50" charset="0"/>
              </a:rPr>
              <a:t>A importância da OGE e das Unidades de Ouvidoria Setoriais que compõem a Rede de Ouvidorias e Transparência do RJ</a:t>
            </a:r>
          </a:p>
        </p:txBody>
      </p:sp>
    </p:spTree>
    <p:extLst>
      <p:ext uri="{BB962C8B-B14F-4D97-AF65-F5344CB8AC3E}">
        <p14:creationId xmlns="" xmlns:p14="http://schemas.microsoft.com/office/powerpoint/2010/main" val="36782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646479" y="85723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ntenna Medium" pitchFamily="50" charset="0"/>
              </a:rPr>
              <a:t>Sumário</a:t>
            </a:r>
            <a:endParaRPr lang="pt-BR" sz="2000" b="1" dirty="0">
              <a:solidFill>
                <a:schemeClr val="bg1"/>
              </a:solidFill>
              <a:latin typeface="Antenna Medium" pitchFamily="50" charset="0"/>
            </a:endParaRPr>
          </a:p>
        </p:txBody>
      </p:sp>
      <p:pic>
        <p:nvPicPr>
          <p:cNvPr id="5" name="Imagem 4" descr="pagin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18" y="-99392"/>
            <a:ext cx="9721850" cy="686995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40445" y="185934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74645" y="4500570"/>
            <a:ext cx="885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Os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procedimentos internos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dos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órgãos públicos devem ser conduzidos considerando a necessidade de esforço coletivo e processos colaborativos.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646083" y="1214422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maiores desafios para o trabalho das ouvidorias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contexto interno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próprio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órgão.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3537" y="1928802"/>
            <a:ext cx="3309934" cy="242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3603" y="5214950"/>
            <a:ext cx="3028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90216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646479" y="85723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ntenna Medium" pitchFamily="50" charset="0"/>
              </a:rPr>
              <a:t>Sumário</a:t>
            </a:r>
            <a:endParaRPr lang="pt-BR" sz="2000" b="1" dirty="0">
              <a:solidFill>
                <a:schemeClr val="bg1"/>
              </a:solidFill>
              <a:latin typeface="Antenna Medium" pitchFamily="50" charset="0"/>
            </a:endParaRPr>
          </a:p>
        </p:txBody>
      </p:sp>
      <p:pic>
        <p:nvPicPr>
          <p:cNvPr id="5" name="Imagem 4" descr="pagin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953"/>
            <a:ext cx="9721850" cy="686995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17455" y="1071546"/>
            <a:ext cx="9145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ouvidor deve conhecer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do órgão e os atores políticos e administrativos que teriam condições de providenciar uma resposta ao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cidadão.</a:t>
            </a:r>
            <a:endParaRPr lang="pt-BR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8893" y="2143116"/>
            <a:ext cx="9145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 autonomia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encaminhar as demandas recebidas aos responsáveis por atender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manifestações.</a:t>
            </a:r>
          </a:p>
          <a:p>
            <a:pPr algn="just"/>
            <a:endParaRPr lang="pt-BR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colaboração de todos os servidores do órgão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sentido de dar respostas às demandas encaminhadas pela ouvidoria é fundamental para o estabelecimento do diálogo com o cidadão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360331" y="4214818"/>
            <a:ext cx="9037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ouvidor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o ator que faz a mediação entre o cidadão e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administração pública.</a:t>
            </a:r>
            <a:endParaRPr lang="pt-BR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2165" y="4643446"/>
            <a:ext cx="2857520" cy="193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92338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646479" y="85723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ntenna Medium" pitchFamily="50" charset="0"/>
              </a:rPr>
              <a:t>Sumário</a:t>
            </a:r>
            <a:endParaRPr lang="pt-BR" sz="2000" b="1" dirty="0">
              <a:solidFill>
                <a:schemeClr val="bg1"/>
              </a:solidFill>
              <a:latin typeface="Antenna Medium" pitchFamily="50" charset="0"/>
            </a:endParaRPr>
          </a:p>
        </p:txBody>
      </p:sp>
      <p:pic>
        <p:nvPicPr>
          <p:cNvPr id="5" name="Imagem 4" descr="pagin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77"/>
            <a:ext cx="9721850" cy="686995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46083" y="1643050"/>
            <a:ext cx="8572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 EU, SERVIDOR PÚBLICO?</a:t>
            </a:r>
          </a:p>
          <a:p>
            <a:pPr algn="ctr"/>
            <a:endParaRPr lang="pt-BR" sz="28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 algn="just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“Você também é cidadão e, portanto, tem todos os direitos do usuário que você atende. Mas, além de cidadão, você é servidor público e tem compromissos, como agente do Estado, dentro de seu âmbito de atuação, de contribuir para que sejam assegurados os direitos do cidadão dentro da ordem instituída.”</a:t>
            </a:r>
            <a:endParaRPr lang="pt-BR" sz="2800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6262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646479" y="85723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ntenna Medium" pitchFamily="50" charset="0"/>
              </a:rPr>
              <a:t>Sumário</a:t>
            </a:r>
            <a:endParaRPr lang="pt-BR" sz="2000" b="1" dirty="0">
              <a:solidFill>
                <a:schemeClr val="bg1"/>
              </a:solidFill>
              <a:latin typeface="Antenna Medium" pitchFamily="50" charset="0"/>
            </a:endParaRPr>
          </a:p>
        </p:txBody>
      </p:sp>
      <p:pic>
        <p:nvPicPr>
          <p:cNvPr id="23" name="Imagem 22" descr="Prancheta 1 cópia 4 sem marca.png"/>
          <p:cNvPicPr>
            <a:picLocks noChangeAspect="1"/>
          </p:cNvPicPr>
          <p:nvPr/>
        </p:nvPicPr>
        <p:blipFill>
          <a:blip r:embed="rId2"/>
          <a:srcRect b="82292"/>
          <a:stretch>
            <a:fillRect/>
          </a:stretch>
        </p:blipFill>
        <p:spPr>
          <a:xfrm>
            <a:off x="0" y="-15115"/>
            <a:ext cx="9721850" cy="1218342"/>
          </a:xfrm>
          <a:prstGeom prst="rect">
            <a:avLst/>
          </a:prstGeom>
        </p:spPr>
      </p:pic>
      <p:pic>
        <p:nvPicPr>
          <p:cNvPr id="24" name="Imagem 23" descr="LOGOOO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355" y="4071942"/>
            <a:ext cx="2463022" cy="2582963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3003537" y="2786058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Obrigada!</a:t>
            </a:r>
            <a:endParaRPr lang="pt-BR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360727" y="3500438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Rosangela Dias Marinho</a:t>
            </a:r>
          </a:p>
          <a:p>
            <a:pPr algn="ctr"/>
            <a:r>
              <a:rPr lang="pt-BR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Ouvidora-Geral do Estado</a:t>
            </a:r>
            <a:endParaRPr lang="pt-B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646479" y="85723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ntenna Medium" pitchFamily="50" charset="0"/>
              </a:rPr>
              <a:t>Sumário</a:t>
            </a:r>
            <a:endParaRPr lang="pt-BR" sz="2000" b="1" dirty="0">
              <a:solidFill>
                <a:schemeClr val="bg1"/>
              </a:solidFill>
              <a:latin typeface="Antenna Medium" pitchFamily="50" charset="0"/>
            </a:endParaRPr>
          </a:p>
        </p:txBody>
      </p:sp>
      <p:pic>
        <p:nvPicPr>
          <p:cNvPr id="5" name="Imagem 4" descr="pagin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25" y="-20884"/>
            <a:ext cx="9721850" cy="686995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52413" y="1844824"/>
            <a:ext cx="88209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CONSTITUIÇÃO CIDADÃ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Constituição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de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1988 inova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relação do estado com a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sociedade. 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Estimula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controle social e a participação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cidadã.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1998, o artigo 37º da CF é alterado mediante a inclusão da alínea I, que adiciona às formas de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participação, as manifestações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relativas à prestação dos serviços públicos em geral,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firmando a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 das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ouvidorias e sua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relevância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administração </a:t>
            </a:r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pública.</a:t>
            </a:r>
            <a:endParaRPr lang="pt-BR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792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646479" y="85723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ntenna Medium" pitchFamily="50" charset="0"/>
              </a:rPr>
              <a:t>Sumário</a:t>
            </a:r>
            <a:endParaRPr lang="pt-BR" sz="2000" b="1" dirty="0">
              <a:solidFill>
                <a:schemeClr val="bg1"/>
              </a:solidFill>
              <a:latin typeface="Antenna Medium" pitchFamily="50" charset="0"/>
            </a:endParaRPr>
          </a:p>
        </p:txBody>
      </p:sp>
      <p:pic>
        <p:nvPicPr>
          <p:cNvPr id="5" name="Imagem 4" descr="pagin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1850" cy="686995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860397" y="2000240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diálogo e a possiblidade de intercâmbio entre o cidadão e o órgão público devem ter caráter permanente e constante, a </a:t>
            </a: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OUVIDORIA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o mecanismo que atua mais diretamente nesse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sentido.</a:t>
            </a:r>
            <a:endParaRPr lang="pt-BR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260525" y="1281341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NOVO SERVIÇO PÚBLICO E AS OUVIDORIAS</a:t>
            </a:r>
          </a:p>
        </p:txBody>
      </p:sp>
      <p:sp>
        <p:nvSpPr>
          <p:cNvPr id="6" name="Retângulo 5"/>
          <p:cNvSpPr/>
          <p:nvPr/>
        </p:nvSpPr>
        <p:spPr>
          <a:xfrm>
            <a:off x="931835" y="5429264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OUVIDORIA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constitui um primeiro nível de participação, no qual o cidadão não inserido em espaços de participação pode se manifestar em relação aos serviços prestados pelos órgãos públicos.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3537" y="3286124"/>
            <a:ext cx="35528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9319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646479" y="85723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ntenna Medium" pitchFamily="50" charset="0"/>
              </a:rPr>
              <a:t>Sumário</a:t>
            </a:r>
            <a:endParaRPr lang="pt-BR" sz="2000" b="1" dirty="0">
              <a:solidFill>
                <a:schemeClr val="bg1"/>
              </a:solidFill>
              <a:latin typeface="Antenna Medium" pitchFamily="50" charset="0"/>
            </a:endParaRPr>
          </a:p>
        </p:txBody>
      </p:sp>
      <p:pic>
        <p:nvPicPr>
          <p:cNvPr id="5" name="Imagem 4" descr="pagin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1850" cy="686995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96429" y="1163696"/>
            <a:ext cx="835292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OUVIDORIA PÚBLICA NO 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</a:p>
          <a:p>
            <a:pPr algn="ctr"/>
            <a:endParaRPr lang="pt-BR" sz="2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1992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é criada a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Ouvidoria Geral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República, vinculada ao Ministério da Justiça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partir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1998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institucionalização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desenvolvimento das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ouvidorias.</a:t>
            </a:r>
            <a:endParaRPr lang="pt-BR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Estado de São Paulo promulgou a lei de proteção ao usuário do serviço público, determinando a criação de Ouvidorias em todos os órgãos públicos estaduais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Ouvidoria Geral 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República foi transferida para a estrutura da Controladoria-Geral da União (CGU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Atualmente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Ouvidoria Geral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União (OGU)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 competência para exercer a coordenação técnica do segmento de ouvidorias do Poder Executivo federal</a:t>
            </a:r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/>
            <a:endParaRPr lang="pt-BR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foi promulgada a Emenda Constitucional nº 45, que determina a criação de Ouvidorias no Poder Judiciário e no Ministério Público no âmbito da União, dos Estados e do Distrito Federal e Territórios.</a:t>
            </a:r>
          </a:p>
          <a:p>
            <a:pPr algn="just"/>
            <a:endParaRPr lang="pt-BR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3999" y="857232"/>
            <a:ext cx="171135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3865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646479" y="85723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ntenna Medium" pitchFamily="50" charset="0"/>
              </a:rPr>
              <a:t>Sumário</a:t>
            </a:r>
            <a:endParaRPr lang="pt-BR" sz="2000" b="1" dirty="0">
              <a:solidFill>
                <a:schemeClr val="bg1"/>
              </a:solidFill>
              <a:latin typeface="Antenna Medium" pitchFamily="50" charset="0"/>
            </a:endParaRPr>
          </a:p>
        </p:txBody>
      </p:sp>
      <p:pic>
        <p:nvPicPr>
          <p:cNvPr id="5" name="Imagem 4" descr="pagina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684" y="0"/>
            <a:ext cx="9721850" cy="686995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29041" y="1997923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7.989/2018 CRIA O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CONTROLE INTERNO DO PODER EXECUTIVO DO ESTADO DO RIO DE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JANEIRO</a:t>
            </a:r>
          </a:p>
          <a:p>
            <a:pPr algn="just"/>
            <a:endParaRPr lang="pt-BR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Macrofunções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funções de controle interno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visam dar suporte ao processo de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gestão.</a:t>
            </a:r>
          </a:p>
          <a:p>
            <a:pPr algn="just"/>
            <a:endParaRPr lang="pt-BR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Ouvidoria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tem por finalidade fomentar o controle social e a participação popular, por meio do recebimento, registro e tratamento de manifestações do cidadão sobre os serviços prestados à sociedade e a adequada aplicação de recursos públicos; </a:t>
            </a:r>
          </a:p>
          <a:p>
            <a:pPr algn="just"/>
            <a:endParaRPr lang="pt-BR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Transparência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tem por finalidade fomentar o controle social e a participação popular, por meio da definição de mecanismos que contribuam para a acessibilidade, clareza e integridade das informações disponibilizadas à sociedade</a:t>
            </a:r>
          </a:p>
          <a:p>
            <a:pPr algn="just"/>
            <a:endParaRPr lang="pt-BR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53077" y="102219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OUVIDORIA NO PODER EXECUTIVO DO</a:t>
            </a:r>
          </a:p>
          <a:p>
            <a:pPr algn="ctr"/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ESTADO DO RIO DE JANEIRO</a:t>
            </a:r>
            <a:endParaRPr lang="pt-BR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1456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646479" y="85723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ntenna Medium" pitchFamily="50" charset="0"/>
              </a:rPr>
              <a:t>Sumário</a:t>
            </a:r>
            <a:endParaRPr lang="pt-BR" sz="2000" b="1" dirty="0">
              <a:solidFill>
                <a:schemeClr val="bg1"/>
              </a:solidFill>
              <a:latin typeface="Antenna Medium" pitchFamily="50" charset="0"/>
            </a:endParaRPr>
          </a:p>
        </p:txBody>
      </p:sp>
      <p:pic>
        <p:nvPicPr>
          <p:cNvPr id="5" name="Imagem 4" descr="pagin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77"/>
            <a:ext cx="9721850" cy="686995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24422" y="1257342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Controladoria Geral do Estado do Rio de Janeiro – CGE, como Órgão Central de Controle Interno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OCI, com a seguinte composição:</a:t>
            </a:r>
            <a:endParaRPr lang="pt-BR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4423" y="1965228"/>
            <a:ext cx="86409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Auditoria Geral do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</a:t>
            </a:r>
          </a:p>
          <a:p>
            <a:pPr algn="ctr"/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Unidades de Controle Interno –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UCI</a:t>
            </a:r>
          </a:p>
          <a:p>
            <a:pPr algn="ctr"/>
            <a:endParaRPr lang="pt-B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pt-BR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Corregedoria Geral do Estado</a:t>
            </a:r>
          </a:p>
          <a:p>
            <a:pPr algn="ctr"/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Unidades de Corregedoria Setorial –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UCS</a:t>
            </a:r>
          </a:p>
          <a:p>
            <a:pPr algn="ctr"/>
            <a:endParaRPr lang="pt-BR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Ouvidoria 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Transparência Geral do </a:t>
            </a:r>
            <a:r>
              <a:rPr lang="pt-BR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Estado - OGE</a:t>
            </a:r>
          </a:p>
          <a:p>
            <a:pPr algn="ctr"/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Unidades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de Ouvidoria Setorial –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UOS</a:t>
            </a:r>
          </a:p>
          <a:p>
            <a:pPr algn="ctr"/>
            <a:endParaRPr lang="pt-B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Nos órgãos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e entidades da Administração Direta e Indireta do Poder Executivo, diretamente subordinadas ao respectivo titular, tecnicamente subordinada à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OGE, 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responsáveis por fomentar o 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controle social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 e a </a:t>
            </a:r>
            <a:r>
              <a:rPr lang="pt-BR" sz="2000" b="1" dirty="0">
                <a:solidFill>
                  <a:schemeClr val="tx2">
                    <a:lumMod val="50000"/>
                  </a:schemeClr>
                </a:solidFill>
              </a:rPr>
              <a:t>participação</a:t>
            </a:r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popular</a:t>
            </a:r>
            <a:endParaRPr lang="pt-BR" sz="20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098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646479" y="85723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ntenna Medium" pitchFamily="50" charset="0"/>
              </a:rPr>
              <a:t>Sumário</a:t>
            </a:r>
            <a:endParaRPr lang="pt-BR" sz="2000" b="1" dirty="0">
              <a:solidFill>
                <a:schemeClr val="bg1"/>
              </a:solidFill>
              <a:latin typeface="Antenna Medium" pitchFamily="50" charset="0"/>
            </a:endParaRPr>
          </a:p>
        </p:txBody>
      </p:sp>
      <p:pic>
        <p:nvPicPr>
          <p:cNvPr id="5" name="Imagem 4" descr="pagin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1850" cy="686995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68437" y="1257342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Nº.46.873, DE 13 DE DEZEMBRO DE 2019.</a:t>
            </a:r>
          </a:p>
        </p:txBody>
      </p:sp>
      <p:sp>
        <p:nvSpPr>
          <p:cNvPr id="3" name="Retângulo 2"/>
          <p:cNvSpPr/>
          <p:nvPr/>
        </p:nvSpPr>
        <p:spPr>
          <a:xfrm>
            <a:off x="540445" y="1934451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DISPÕE SOBRE O SISTEMA DE CONTROLE INTERNO DO PODER EXECUTIVO ESTADUAL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540445" y="2828836"/>
            <a:ext cx="79208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órgãos e as entidades da Administração Direta e Indireta deverão organizar as suas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unidades de controle 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setoriais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Deverão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designados como titulares das unidades de controle setoriais, preferencialmente,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servidores públicos 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efetivos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de Ouvidoria Setorial - UOS, ou equivalente, cujo titular deverá ter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de nível superior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qualquer área de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conhecimento.</a:t>
            </a:r>
          </a:p>
          <a:p>
            <a:endParaRPr lang="pt-B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4155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646479" y="85723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ntenna Medium" pitchFamily="50" charset="0"/>
              </a:rPr>
              <a:t>Sumário</a:t>
            </a:r>
            <a:endParaRPr lang="pt-BR" sz="2000" b="1" dirty="0">
              <a:solidFill>
                <a:schemeClr val="bg1"/>
              </a:solidFill>
              <a:latin typeface="Antenna Medium" pitchFamily="50" charset="0"/>
            </a:endParaRPr>
          </a:p>
        </p:txBody>
      </p:sp>
      <p:pic>
        <p:nvPicPr>
          <p:cNvPr id="5" name="Imagem 4" descr="pagin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953"/>
            <a:ext cx="9721850" cy="686995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43563" y="1700808"/>
            <a:ext cx="903472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CGE e os TITULARES DAS UNIDADES SETORIAIS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NOMEAÇÃO - indicação previamente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avaliada pelo Controlador Geral do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Estado;</a:t>
            </a:r>
          </a:p>
          <a:p>
            <a:endParaRPr lang="pt-B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EXONERAÇÃO - devidamente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fundamentada, justificada e submetida previamente à avaliação do Controlador Geral do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Estado;</a:t>
            </a:r>
          </a:p>
          <a:p>
            <a:endParaRPr lang="pt-B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Controlador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Geral do Estado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poderá recomendar a dispensa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em que o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servidor receba sanções administrativas, civis ou penais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em razão do exercício de função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 e pelo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atendimento reiterado das orientações técnicas emanadas pela CGE. </a:t>
            </a:r>
            <a:endParaRPr lang="pt-BR" sz="2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6014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646479" y="85723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latin typeface="Antenna Medium" pitchFamily="50" charset="0"/>
              </a:rPr>
              <a:t>Sumário</a:t>
            </a:r>
            <a:endParaRPr lang="pt-BR" sz="2000" b="1" dirty="0">
              <a:solidFill>
                <a:schemeClr val="bg1"/>
              </a:solidFill>
              <a:latin typeface="Antenna Medium" pitchFamily="50" charset="0"/>
            </a:endParaRPr>
          </a:p>
        </p:txBody>
      </p:sp>
      <p:pic>
        <p:nvPicPr>
          <p:cNvPr id="5" name="Imagem 4" descr="pagina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" y="0"/>
            <a:ext cx="9721850" cy="686995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857956" y="991101"/>
            <a:ext cx="6577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 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às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Unidades de Ouvidoria Setorial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180405" y="1452766"/>
            <a:ext cx="892899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mediação administrativa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 os setores internos para a correta e ágil instrução das demandas apresentadas, com o objetivo de manter o cidadão ciente quanto ao andamento e resultado de sua manifestação, a fim de que a conclusão ocorra dentro do prazo legal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estabelecido.</a:t>
            </a:r>
          </a:p>
          <a:p>
            <a:endParaRPr lang="pt-B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receber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responder os pedidos de acesso à informação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apresentados no órgão ou entidade, e submetê-los, quando couber, à unidade responsável pelo fornecimento da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informação.</a:t>
            </a:r>
          </a:p>
          <a:p>
            <a:pPr algn="just"/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campanhas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fomento à cultura da transparência e de conscientização do direito fundamental de acesso à informação para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incentivo à participação popular e ao controle social das atividades e serviços oferecidos no âmbito de seu órgão ou 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assessorar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titular do órgão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assuntos relacionados com as atividades de ouvidoria e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transparência.</a:t>
            </a:r>
          </a:p>
          <a:p>
            <a:pPr algn="just"/>
            <a:endParaRPr lang="pt-BR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88875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950</Words>
  <Application>Microsoft Office PowerPoint</Application>
  <PresentationFormat>Personalizar</PresentationFormat>
  <Paragraphs>91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Vanderson de Souza Nascimento</dc:creator>
  <cp:lastModifiedBy>mrsantos</cp:lastModifiedBy>
  <cp:revision>144</cp:revision>
  <dcterms:created xsi:type="dcterms:W3CDTF">2020-10-26T16:46:50Z</dcterms:created>
  <dcterms:modified xsi:type="dcterms:W3CDTF">2021-02-12T17:12:15Z</dcterms:modified>
</cp:coreProperties>
</file>