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5" r:id="rId3"/>
    <p:sldId id="288" r:id="rId4"/>
    <p:sldId id="281" r:id="rId5"/>
    <p:sldId id="274" r:id="rId6"/>
    <p:sldId id="271" r:id="rId7"/>
    <p:sldId id="266" r:id="rId8"/>
    <p:sldId id="289" r:id="rId9"/>
    <p:sldId id="280" r:id="rId10"/>
    <p:sldId id="270" r:id="rId11"/>
    <p:sldId id="277" r:id="rId12"/>
    <p:sldId id="282" r:id="rId13"/>
    <p:sldId id="286" r:id="rId14"/>
    <p:sldId id="285" r:id="rId15"/>
    <p:sldId id="287" r:id="rId16"/>
    <p:sldId id="261" r:id="rId17"/>
  </p:sldIdLst>
  <p:sldSz cx="9721850" cy="6858000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074" y="12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8154-AC4A-4DC9-ACC7-FF49716CECE1}" type="datetimeFigureOut">
              <a:rPr lang="pt-BR" smtClean="0"/>
              <a:pPr/>
              <a:t>18/03/2021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C2EA4-19BE-4A74-B2A3-8A264B9F0B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322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E3BC4-F49A-4139-BD18-75F93AE5D603}" type="datetimeFigureOut">
              <a:rPr lang="pt-BR" smtClean="0"/>
              <a:pPr/>
              <a:t>18/03/2021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14350"/>
            <a:ext cx="36449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C0C53-1201-4F7A-8B75-3EFFF1A9AE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50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C0C53-1201-4F7A-8B75-3EFFF1A9AEC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75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C0C53-1201-4F7A-8B75-3EFFF1A9AEC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58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139" y="2130428"/>
            <a:ext cx="8263573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DD9-CCEB-40A2-8DCB-9A90EBEC3CF5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D42C-5892-4BA9-ACC0-84A8D433BAAF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61E-3D8D-4728-B4A1-A4EB9B4C21AE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B5B1-39FF-488D-9E57-9CE2499AC705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7959" y="2906714"/>
            <a:ext cx="8263573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1A3D-2CFA-40D7-8A56-3EAC8D363945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6093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1940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4A6-C1EF-4ABC-BC60-84466E4E82BC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4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094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938567" y="1535113"/>
            <a:ext cx="42971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38567" y="2174875"/>
            <a:ext cx="42971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DF43-685A-4364-93CA-4842599DF2D5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F45-1FC9-460C-9158-D4FE9AA79EF3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0389-CC68-43A5-8C72-5FDC76A6A1FA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4" y="273051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0973" y="273052"/>
            <a:ext cx="54347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6094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D4E8-0A7D-412B-BAC8-F18B486809FE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550" y="4800601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05550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05550" y="5367339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29CD-E112-4386-9720-C0D21597C0B5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3" y="1600202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86092" y="6356351"/>
            <a:ext cx="226843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1BE8-6E1E-42BD-B2E2-A7EEED951B5E}" type="datetime1">
              <a:rPr lang="pt-BR" smtClean="0"/>
              <a:pPr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21632" y="6356351"/>
            <a:ext cx="307858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67326" y="6356351"/>
            <a:ext cx="226843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emc%2019-1998?OpenDocum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planalto.gov.br/ccivil_03/constituicao/Constituicao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MPLADE-RETRA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41" y="-11953"/>
            <a:ext cx="9721849" cy="686995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61297" y="116632"/>
            <a:ext cx="6360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DAS OUVIDORIAS COMO CANAL DE COMUNICAÇÃO DO CIDADÃO COM ADMINISTRAÇÃO PÚBLICA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17917" y="500063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NACIONAL DO OUVIDOR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4461" y="5109712"/>
            <a:ext cx="267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MARÇO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6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29041" y="3423023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13.460/2017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Defesa dos Usuários do Serviço Público.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ouvidoria pública como instituição essencial à boa prestação dos serviços públicos, e prevê a existência das ouvidorias em todos os Poderes e todas as esferas federativas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Regulamentada pelo Decreto nº 46.622/19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4645" y="1142984"/>
            <a:ext cx="8571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12.527/2011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Acesso à Informação (LAI).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 amplo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à informação e sua divulgação, de forma que a gestão da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ocorra com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transparência.</a:t>
            </a:r>
          </a:p>
          <a:p>
            <a:pPr algn="just"/>
            <a:endParaRPr lang="pt-BR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Regulamentada pelo Decreto nº 46.475/18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6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721850" cy="68699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74645" y="1500174"/>
            <a:ext cx="78581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transparência ativa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: disponibilização espontânea de informações de interesse geral ou coletivo, independente de requerimento.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transparência passiva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: fornecimento de informações solicitadas por qualquer cidadão mediante simples pedido de acesso. 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 descr="e-SIC.R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6809" y="5143512"/>
            <a:ext cx="1143008" cy="1000132"/>
          </a:xfrm>
          <a:prstGeom prst="rect">
            <a:avLst/>
          </a:prstGeom>
          <a:noFill/>
        </p:spPr>
      </p:pic>
      <p:pic>
        <p:nvPicPr>
          <p:cNvPr id="15" name="Imagem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29" y="2857496"/>
            <a:ext cx="3000396" cy="735562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0463" y="3071810"/>
            <a:ext cx="28351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547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867867" cy="68699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74645" y="1071546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DECRETO Nº 46.622/19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OUVIDORIA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17851" y="1785926"/>
            <a:ext cx="650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Institui a Rede de Ouvidorias e Transparência do Poder Executivo do Estado do Rio de Janeiro, com as seguintes atribuições: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3207" y="2786058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 -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coordenar e articular as atividades de ouvidoria e transparência;</a:t>
            </a: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 - propor e coordenar ações com vistas a:</a:t>
            </a: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a)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fomentar o controle social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dos usuários sobre a prestação de serviços públicos; e </a:t>
            </a: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facilitar o acesso do usuário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serviços públicos aos instrumentos de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participação na gestão </a:t>
            </a:r>
            <a:r>
              <a:rPr lang="pt-B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 defesa de seus direitos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 - zelar pela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interlocução efetiva entre o usuário de serviços públicos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 órgãos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entidades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administração pública estadual responsáveis por esses serviços; e</a:t>
            </a: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IV - implementar 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Carta de Serviços ao Usuário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de que trata o art. 7° da Lei Federal n° 13.460/17 e o art. 13 da Lei Estadual n° 6.052, de 23 de setembro de 2011. 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CGE\OGE\IMAGENS\Rede de Ouvidorias e Transparê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94" y="1071546"/>
            <a:ext cx="2928958" cy="1224823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7139" y="5643578"/>
            <a:ext cx="107471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4718049" y="6143644"/>
            <a:ext cx="394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  Sistema informatizado de Ouvidorias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26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46083" y="2143116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A participação cidadã e o controle social são questões fundamentais ao estabelecimento do Estado Democrático de Direito, garantidos na Constituição Federal de 1988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6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7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88959" y="2857496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1484313"/>
            <a:ext cx="8266112" cy="43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26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86093" y="857232"/>
            <a:ext cx="8749665" cy="560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Fale com a OGE-RJ</a:t>
            </a:r>
          </a:p>
        </p:txBody>
      </p:sp>
      <p:pic>
        <p:nvPicPr>
          <p:cNvPr id="3584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7908" y="1690689"/>
            <a:ext cx="2524980" cy="1849437"/>
          </a:xfrm>
        </p:spPr>
      </p:pic>
      <p:sp>
        <p:nvSpPr>
          <p:cNvPr id="35844" name="Retângulo 4"/>
          <p:cNvSpPr>
            <a:spLocks noChangeArrowheads="1"/>
          </p:cNvSpPr>
          <p:nvPr/>
        </p:nvSpPr>
        <p:spPr bwMode="auto">
          <a:xfrm>
            <a:off x="266676" y="4005264"/>
            <a:ext cx="94551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800">
                <a:solidFill>
                  <a:srgbClr val="000080"/>
                </a:solidFill>
                <a:latin typeface="Roboto"/>
              </a:rPr>
              <a:t>Contatos                         Telefone                               E-mail</a:t>
            </a:r>
            <a:endParaRPr lang="pt-BR" sz="1800" b="0">
              <a:solidFill>
                <a:srgbClr val="333333"/>
              </a:solidFill>
              <a:latin typeface="Roboto"/>
            </a:endParaRPr>
          </a:p>
          <a:p>
            <a:r>
              <a:rPr lang="pt-BR" sz="1800">
                <a:solidFill>
                  <a:srgbClr val="000080"/>
                </a:solidFill>
                <a:latin typeface="Roboto"/>
              </a:rPr>
              <a:t>Ouvidoria                  </a:t>
            </a:r>
            <a:r>
              <a:rPr lang="pt-BR" sz="1800" b="0">
                <a:solidFill>
                  <a:srgbClr val="000000"/>
                </a:solidFill>
                <a:latin typeface="Roboto"/>
              </a:rPr>
              <a:t>(21) 2333-1828                ouvidoria@cge.rj.gov.br</a:t>
            </a:r>
            <a:endParaRPr lang="pt-BR" sz="1800" b="0">
              <a:solidFill>
                <a:srgbClr val="333333"/>
              </a:solidFill>
              <a:latin typeface="Roboto"/>
            </a:endParaRPr>
          </a:p>
          <a:p>
            <a:r>
              <a:rPr lang="pt-BR" sz="1800">
                <a:solidFill>
                  <a:srgbClr val="000080"/>
                </a:solidFill>
                <a:latin typeface="Roboto"/>
              </a:rPr>
              <a:t>Transparência          </a:t>
            </a:r>
            <a:r>
              <a:rPr lang="pt-BR" sz="1800" b="0">
                <a:solidFill>
                  <a:srgbClr val="000000"/>
                </a:solidFill>
                <a:latin typeface="Roboto"/>
              </a:rPr>
              <a:t>(21) 2333-1798                 esic.ouvidoria@cge.rj.gov.br</a:t>
            </a:r>
            <a:endParaRPr lang="pt-BR" sz="1800" b="0">
              <a:solidFill>
                <a:srgbClr val="333333"/>
              </a:solidFill>
              <a:latin typeface="Roboto"/>
            </a:endParaRPr>
          </a:p>
          <a:p>
            <a:r>
              <a:rPr lang="pt-BR" sz="1800" b="0">
                <a:solidFill>
                  <a:srgbClr val="333333"/>
                </a:solidFill>
                <a:latin typeface="Roboto"/>
              </a:rPr>
              <a:t> </a:t>
            </a:r>
          </a:p>
          <a:p>
            <a:pPr algn="just"/>
            <a:r>
              <a:rPr lang="pt-BR" sz="1800">
                <a:solidFill>
                  <a:srgbClr val="000080"/>
                </a:solidFill>
                <a:latin typeface="Roboto"/>
              </a:rPr>
              <a:t>Horário de Funcionamento</a:t>
            </a:r>
            <a:endParaRPr lang="pt-BR" sz="1800" b="0">
              <a:solidFill>
                <a:srgbClr val="333333"/>
              </a:solidFill>
              <a:latin typeface="Roboto"/>
            </a:endParaRPr>
          </a:p>
          <a:p>
            <a:pPr algn="just"/>
            <a:r>
              <a:rPr lang="pt-BR" b="0">
                <a:solidFill>
                  <a:srgbClr val="000000"/>
                </a:solidFill>
                <a:latin typeface="Roboto"/>
              </a:rPr>
              <a:t>De segunda à sexta-feira, das 10h às 16h.</a:t>
            </a:r>
            <a:endParaRPr lang="pt-BR" b="0">
              <a:solidFill>
                <a:srgbClr val="333333"/>
              </a:solidFill>
              <a:latin typeface="Roboto"/>
            </a:endParaRPr>
          </a:p>
          <a:p>
            <a:r>
              <a:rPr lang="pt-BR" b="0">
                <a:solidFill>
                  <a:srgbClr val="333333"/>
                </a:solidFill>
                <a:latin typeface="Roboto"/>
              </a:rPr>
              <a:t>(</a:t>
            </a:r>
            <a:r>
              <a:rPr lang="pt-BR" b="0">
                <a:solidFill>
                  <a:srgbClr val="000000"/>
                </a:solidFill>
                <a:latin typeface="Roboto"/>
              </a:rPr>
              <a:t>Em virtude da decretação das medidas de prevenção de contágio da COVID 19)</a:t>
            </a:r>
            <a:endParaRPr lang="pt-BR" b="0">
              <a:solidFill>
                <a:srgbClr val="333333"/>
              </a:solidFill>
              <a:latin typeface="Roboto"/>
            </a:endParaRPr>
          </a:p>
          <a:p>
            <a:pPr algn="just"/>
            <a:r>
              <a:rPr lang="pt-BR">
                <a:solidFill>
                  <a:srgbClr val="000080"/>
                </a:solidFill>
                <a:latin typeface="Roboto"/>
              </a:rPr>
              <a:t>Endereço:</a:t>
            </a:r>
            <a:r>
              <a:rPr lang="pt-BR" b="0">
                <a:solidFill>
                  <a:srgbClr val="000000"/>
                </a:solidFill>
                <a:latin typeface="Roboto"/>
              </a:rPr>
              <a:t> Avenida Erasmo Braga, nº 118 – 12º  andar – Setor Ouvidoria e Transparência Geral do Estado (Sala 1203) – Centro – Rio de Janeiro/RJ – CEP 20020-000.</a:t>
            </a:r>
            <a:endParaRPr lang="pt-BR" b="0">
              <a:solidFill>
                <a:srgbClr val="333333"/>
              </a:solidFill>
              <a:latin typeface="Roboto"/>
            </a:endParaRPr>
          </a:p>
        </p:txBody>
      </p:sp>
      <p:pic>
        <p:nvPicPr>
          <p:cNvPr id="35845" name="Picture 2" descr="http://www.cge.rj.gov.br/wp-content/uploads/2020/06/Disque-Ri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111" y="1690689"/>
            <a:ext cx="2067581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http://www.cge.rj.gov.br/wp-content/uploads/2020/06/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8873" y="1670051"/>
            <a:ext cx="2494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Prancheta 1 cópia 4 sem marca.png"/>
          <p:cNvPicPr>
            <a:picLocks noChangeAspect="1"/>
          </p:cNvPicPr>
          <p:nvPr/>
        </p:nvPicPr>
        <p:blipFill>
          <a:blip r:embed="rId5"/>
          <a:srcRect b="82292"/>
          <a:stretch>
            <a:fillRect/>
          </a:stretch>
        </p:blipFill>
        <p:spPr>
          <a:xfrm>
            <a:off x="0" y="0"/>
            <a:ext cx="9721850" cy="12183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23" name="Imagem 22" descr="Prancheta 1 cópia 4 sem marca.png"/>
          <p:cNvPicPr>
            <a:picLocks noChangeAspect="1"/>
          </p:cNvPicPr>
          <p:nvPr/>
        </p:nvPicPr>
        <p:blipFill>
          <a:blip r:embed="rId2"/>
          <a:srcRect b="82292"/>
          <a:stretch>
            <a:fillRect/>
          </a:stretch>
        </p:blipFill>
        <p:spPr>
          <a:xfrm>
            <a:off x="0" y="-15115"/>
            <a:ext cx="9721850" cy="1218342"/>
          </a:xfrm>
          <a:prstGeom prst="rect">
            <a:avLst/>
          </a:prstGeom>
        </p:spPr>
      </p:pic>
      <p:pic>
        <p:nvPicPr>
          <p:cNvPr id="24" name="Imagem 23" descr="LOGOO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355" y="4071942"/>
            <a:ext cx="2463022" cy="258296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932099" y="200024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46413" y="292893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Rosangela Dias Marinho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Ouvidora-Geral do Estado</a:t>
            </a: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0041" y="1939000"/>
            <a:ext cx="946868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CONSTITUIÇÃO CIDADÃ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inova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relação do estado com 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sociedade. </a:t>
            </a:r>
          </a:p>
          <a:p>
            <a:pPr algn="just">
              <a:spcBef>
                <a:spcPct val="50000"/>
              </a:spcBef>
              <a:defRPr/>
            </a:pPr>
            <a:endParaRPr lang="pt-BR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i="1" dirty="0" smtClean="0">
                <a:solidFill>
                  <a:schemeClr val="tx2">
                    <a:lumMod val="50000"/>
                  </a:schemeClr>
                </a:solidFill>
              </a:rPr>
              <a:t>Art</a:t>
            </a:r>
            <a:r>
              <a:rPr lang="pt-BR" i="1" dirty="0">
                <a:solidFill>
                  <a:schemeClr val="tx2">
                    <a:lumMod val="50000"/>
                  </a:schemeClr>
                </a:solidFill>
              </a:rPr>
              <a:t>. 1º A República Federativa do Brasil, formada pela união indissolúvel dos Estados e Municípios e do Distrito Federal, constitui-se em </a:t>
            </a:r>
            <a:r>
              <a:rPr lang="pt-BR" b="1" i="1" dirty="0">
                <a:solidFill>
                  <a:schemeClr val="tx2">
                    <a:lumMod val="50000"/>
                  </a:schemeClr>
                </a:solidFill>
              </a:rPr>
              <a:t>Estado Democrático </a:t>
            </a:r>
            <a:r>
              <a:rPr lang="pt-BR" i="1" dirty="0">
                <a:solidFill>
                  <a:schemeClr val="tx2">
                    <a:lumMod val="50000"/>
                  </a:schemeClr>
                </a:solidFill>
              </a:rPr>
              <a:t>de Direito e tem como </a:t>
            </a:r>
            <a:r>
              <a:rPr lang="pt-BR" b="1" i="1" dirty="0">
                <a:solidFill>
                  <a:schemeClr val="tx2">
                    <a:lumMod val="50000"/>
                  </a:schemeClr>
                </a:solidFill>
              </a:rPr>
              <a:t>fundamentos</a:t>
            </a:r>
            <a:r>
              <a:rPr lang="pt-BR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pt-BR" i="1" dirty="0" smtClean="0">
                <a:solidFill>
                  <a:schemeClr val="tx2">
                    <a:lumMod val="50000"/>
                  </a:schemeClr>
                </a:solidFill>
              </a:rPr>
              <a:t>(...)</a:t>
            </a:r>
            <a:endParaRPr lang="pt-BR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II </a:t>
            </a:r>
            <a:r>
              <a:rPr lang="pt-BR" b="1" i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pt-BR" sz="2800" b="1" i="1" dirty="0">
                <a:solidFill>
                  <a:schemeClr val="tx2">
                    <a:lumMod val="50000"/>
                  </a:schemeClr>
                </a:solidFill>
              </a:rPr>
              <a:t>a cidadania</a:t>
            </a:r>
            <a:r>
              <a:rPr lang="pt-BR" i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/>
            <a:endParaRPr lang="pt-BR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pt-BR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 o controle social e a participação cidadã.</a:t>
            </a:r>
          </a:p>
          <a:p>
            <a:endParaRPr lang="pt-BR" sz="2400" dirty="0"/>
          </a:p>
          <a:p>
            <a:pPr algn="just">
              <a:spcBef>
                <a:spcPct val="50000"/>
              </a:spcBef>
              <a:defRPr/>
            </a:pPr>
            <a:endParaRPr lang="pt-BR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41" y="1022751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79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751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32239" y="813875"/>
            <a:ext cx="8929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EMENDA CONSTITUCIONAL Nº 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19/98</a:t>
            </a:r>
            <a:endParaRPr lang="pt-BR" sz="2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2240" y="1300699"/>
            <a:ext cx="910939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37. A administração pública direta e indireta de qualquer dos Poderes da União, dos Estados, do Distrito Federal e dos Municípios obedecerá aos princípios de legalidade, impessoalidade, moralidade, publicidade e eficiência e, também, ao seguinte:   </a:t>
            </a:r>
            <a:endParaRPr lang="pt-BR" sz="20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endParaRPr kumimoji="0" lang="pt-BR" sz="2000" b="0" i="1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2000" b="0" i="1" u="sng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§ 3º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 lei disciplinará as formas de 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participação do usuário 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administração pública direta e indireta, regulando especialmente: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as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reclamações relativas à prestação dos serviços públicos em geral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asseguradas a manutenção de serviços de atendimento ao usuário e a avaliação periódica, externa e interna, da qualidade dos serviços;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o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acesso dos usuários 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registros administrativos e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informações sobre atos de governo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observado o disposto no art. 5º, X e XXXIII;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a disciplina da representação contra o exercício negligente ou abusivo de cargo, emprego ou função na administração pública.</a:t>
            </a:r>
            <a:endParaRPr kumimoji="0" lang="pt-BR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584" y="2409660"/>
            <a:ext cx="2062582" cy="10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390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721850" cy="68699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46149" y="1000108"/>
            <a:ext cx="7272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NOVO SERVIÇO PÚBLICO E AS OUVIDORIAS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88959" y="1714489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serviço público deve se estruturar a partir das teorias da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democracia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cidadania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dos modelos de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comunidade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sociedade civil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do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humanismo organizacional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/>
              <a:buChar char="Ø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TEORIA DEMOCRÁTICA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 cidadão engajado na governança pública.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 o  olhar além do próprio interesse e de se envolver com questões de interesse público; considerar perspectivas de longo prazo; ter possibilidades de construir um sentimento de pertencimento e um vínculo moral com a comunidade em que vive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60397" y="464344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Cidadãos atuando em associações exercitam seus interesses pessoais no contexto das preocupações da comunidade.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23" y="5072074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319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60397" y="214311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e a possiblidade de intercâmbio entre o cidadão e o órgão público devem ter caráter permanente e constante, a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mecanismo que atua mais diretamente nesse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60525" y="128134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NOVO SERVIÇO PÚBLICO E AS OUVIDORIAS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3273" y="550070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 um primeiro nível de participação, no qual o cidadão não inserido em espaços de participação pode se manifestar em relação aos serviços prestados pelos órgãos públicos.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03" y="3429000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319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84" y="0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29041" y="1997923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7.989/2018 CRIA 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 INTERNO DO PODER EXECUTIVO DO ESTADO DO RIO 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</a:t>
            </a: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Macrofunções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funções de controle interno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visam dar suporte ao processo 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gestão.</a:t>
            </a:r>
          </a:p>
          <a:p>
            <a:pPr algn="just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tem por finalidade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o controle social e a participação popular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meio do recebimento, registro e tratamento de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 do cidadão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os serviços prestados à sociedade e a adequada aplicação de recursos públicos; </a:t>
            </a: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tem por finalidade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o controle social e a participação popular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meio da definição de mecanismos que contribuam para a acessibilidade, clareza e integridade das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disponibilizadas à sociedade</a:t>
            </a: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3077" y="102219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OUVIDORIA NO PODER EXECUTIVO DO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ESTADO DO RIO DE JANEIRO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60331" y="1071546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Controladoria Geral do Estado do Rio de Janeiro – CGE, como Órgão Central de Controle Interno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OCI, com a seguinte composição: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0331" y="1785926"/>
            <a:ext cx="864095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Geral do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</a:p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Unidades de Controle Interno –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UCI</a:t>
            </a:r>
          </a:p>
          <a:p>
            <a:pPr algn="ctr"/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Corregedoria Geral do Estado</a:t>
            </a:r>
          </a:p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Unidades de Corregedoria Setorial –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UCS</a:t>
            </a:r>
          </a:p>
          <a:p>
            <a:pPr algn="ctr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Unidades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Ouvidoria Setorial –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UOS</a:t>
            </a:r>
          </a:p>
          <a:p>
            <a:pPr algn="ctr"/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Nos órgãos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e entidades da Administração Direta e Indireta do Poder Executivo, diretamente subordinadas ao respectivo titular, tecnicamente subordinada à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OGE,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responsáveis por fomentar o </a:t>
            </a:r>
            <a:r>
              <a:rPr lang="pt-BR" sz="2000" b="1" dirty="0">
                <a:solidFill>
                  <a:srgbClr val="C00000"/>
                </a:solidFill>
              </a:rPr>
              <a:t>controle social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e a </a:t>
            </a:r>
            <a:r>
              <a:rPr lang="pt-BR" sz="2000" b="1" dirty="0">
                <a:solidFill>
                  <a:srgbClr val="C00000"/>
                </a:solidFill>
              </a:rPr>
              <a:t>participação </a:t>
            </a:r>
            <a:r>
              <a:rPr lang="pt-BR" sz="2000" b="1" dirty="0" smtClean="0">
                <a:solidFill>
                  <a:srgbClr val="C00000"/>
                </a:solidFill>
              </a:rPr>
              <a:t>popular</a:t>
            </a:r>
            <a:endPara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967" y="3714752"/>
            <a:ext cx="5038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9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" y="11861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451" y="1652909"/>
            <a:ext cx="963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OUVIDORIA E TRANSPARÊNCIA GERAL DO ESTADO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2413" y="2924944"/>
            <a:ext cx="89289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poiar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coordenar campanhas de fomento à cultura da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conscientização do direito fundamental de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à informação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incentivo à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popular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ao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social </a:t>
            </a: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atividades e serviços oferecidos pela Administração Pública; </a:t>
            </a:r>
            <a:endParaRPr lang="pt-BR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9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03207" y="1164134"/>
            <a:ext cx="3913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TRANSPARÊNCIA</a:t>
            </a:r>
          </a:p>
        </p:txBody>
      </p:sp>
      <p:sp>
        <p:nvSpPr>
          <p:cNvPr id="8197" name="AutoShape 5" descr="Governo estabelece alterações em prazos de atendimento da LAI — Português  (Brasil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9" name="AutoShape 7" descr="Governo estabelece alterações em prazos de atendimento da LAI — Português  (Brasil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281" y="1938607"/>
            <a:ext cx="4429156" cy="149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8218511" y="1857364"/>
            <a:ext cx="5000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OUVIDORIA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03273" y="100010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MARCOS LEGAIS</a:t>
            </a:r>
            <a:endParaRPr lang="pt-B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202" name="Picture 10" descr="OSBrasil on Twitter: &quot;PARÁ DE MINAS (MG) | OSB busca informações sobre a lei  13.460 | Quase dois meses depois da vigência, a prefeitura já adotou as  normas exigidas? https://t.co/vZQd7T2Hhs #ServiçosPúblicos #Lei #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4843" y="4357694"/>
            <a:ext cx="4857784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326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871</Words>
  <Application>Microsoft Office PowerPoint</Application>
  <PresentationFormat>Personalizar</PresentationFormat>
  <Paragraphs>112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Fale com a OGE-RJ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cge</cp:lastModifiedBy>
  <cp:revision>201</cp:revision>
  <dcterms:created xsi:type="dcterms:W3CDTF">2020-10-26T16:46:50Z</dcterms:created>
  <dcterms:modified xsi:type="dcterms:W3CDTF">2021-03-18T19:19:25Z</dcterms:modified>
</cp:coreProperties>
</file>