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96" r:id="rId5"/>
    <p:sldId id="286" r:id="rId6"/>
    <p:sldId id="295" r:id="rId7"/>
    <p:sldId id="268" r:id="rId8"/>
    <p:sldId id="292" r:id="rId9"/>
    <p:sldId id="293" r:id="rId10"/>
    <p:sldId id="271" r:id="rId11"/>
    <p:sldId id="294" r:id="rId12"/>
    <p:sldId id="291" r:id="rId13"/>
    <p:sldId id="287" r:id="rId14"/>
    <p:sldId id="273" r:id="rId15"/>
    <p:sldId id="290" r:id="rId16"/>
    <p:sldId id="288" r:id="rId17"/>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A09"/>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package" Target="../embeddings/Planilha_do_Microsoft_Excel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Planilha_do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ENCAMINHADAS</c:v>
                </c:pt>
              </c:strCache>
            </c:strRef>
          </c:tx>
          <c:spPr>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38C1-46BF-8440-AEFD0DA39D91}"/>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2-38C1-46BF-8440-AEFD0DA39D91}"/>
              </c:ext>
            </c:extLst>
          </c:dPt>
          <c:cat>
            <c:strRef>
              <c:f>Planilha1!$A$2:$A$3</c:f>
              <c:strCache>
                <c:ptCount val="2"/>
                <c:pt idx="0">
                  <c:v>ARQUIVADAS</c:v>
                </c:pt>
                <c:pt idx="1">
                  <c:v>ENCAMINHADAS</c:v>
                </c:pt>
              </c:strCache>
            </c:strRef>
          </c:cat>
          <c:val>
            <c:numRef>
              <c:f>Planilha1!$B$2:$B$3</c:f>
              <c:numCache>
                <c:formatCode>General</c:formatCode>
                <c:ptCount val="2"/>
                <c:pt idx="0">
                  <c:v>1312</c:v>
                </c:pt>
                <c:pt idx="1">
                  <c:v>12604</c:v>
                </c:pt>
              </c:numCache>
            </c:numRef>
          </c:val>
          <c:extLst xmlns:c16r2="http://schemas.microsoft.com/office/drawing/2015/06/chart">
            <c:ext xmlns:c16="http://schemas.microsoft.com/office/drawing/2014/chart" uri="{C3380CC4-5D6E-409C-BE32-E72D297353CC}">
              <c16:uniqueId val="{00000000-38C1-46BF-8440-AEFD0DA39D91}"/>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PERFIL</c:v>
                </c:pt>
              </c:strCache>
            </c:strRef>
          </c:tx>
          <c:spPr>
            <a:solidFill>
              <a:schemeClr val="accent2"/>
            </a:solidFill>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364E-4D58-81DC-2B1385B5A2BF}"/>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364E-4D58-81DC-2B1385B5A2BF}"/>
              </c:ext>
            </c:extLst>
          </c:dPt>
          <c:cat>
            <c:strRef>
              <c:f>Planilha1!$A$2:$A$3</c:f>
              <c:strCache>
                <c:ptCount val="2"/>
                <c:pt idx="0">
                  <c:v>ANÔNIMO</c:v>
                </c:pt>
                <c:pt idx="1">
                  <c:v>IDENTIFICADO</c:v>
                </c:pt>
              </c:strCache>
            </c:strRef>
          </c:cat>
          <c:val>
            <c:numRef>
              <c:f>Planilha1!$B$2:$B$3</c:f>
              <c:numCache>
                <c:formatCode>General</c:formatCode>
                <c:ptCount val="2"/>
                <c:pt idx="0">
                  <c:v>9006</c:v>
                </c:pt>
                <c:pt idx="1">
                  <c:v>4910</c:v>
                </c:pt>
              </c:numCache>
            </c:numRef>
          </c:val>
          <c:extLst xmlns:c16r2="http://schemas.microsoft.com/office/drawing/2015/06/chart">
            <c:ext xmlns:c16="http://schemas.microsoft.com/office/drawing/2014/chart" uri="{C3380CC4-5D6E-409C-BE32-E72D297353CC}">
              <c16:uniqueId val="{00000004-364E-4D58-81DC-2B1385B5A2BF}"/>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GENERO</c:v>
                </c:pt>
              </c:strCache>
            </c:strRef>
          </c:tx>
          <c:spPr>
            <a:solidFill>
              <a:schemeClr val="accent2"/>
            </a:solidFill>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3974-451F-922D-5036AF7DB1A6}"/>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3974-451F-922D-5036AF7DB1A6}"/>
              </c:ext>
            </c:extLst>
          </c:dPt>
          <c:dPt>
            <c:idx val="2"/>
            <c:bubble3D val="0"/>
            <c:spPr>
              <a:solidFill>
                <a:schemeClr val="accent3">
                  <a:lumMod val="50000"/>
                  <a:lumOff val="50000"/>
                </a:schemeClr>
              </a:solidFill>
              <a:ln w="19050">
                <a:noFill/>
              </a:ln>
              <a:effectLst/>
            </c:spPr>
            <c:extLst xmlns:c16r2="http://schemas.microsoft.com/office/drawing/2015/06/chart">
              <c:ext xmlns:c16="http://schemas.microsoft.com/office/drawing/2014/chart" uri="{C3380CC4-5D6E-409C-BE32-E72D297353CC}">
                <c16:uniqueId val="{00000005-212D-4DD7-B1ED-BA9D4589B277}"/>
              </c:ext>
            </c:extLst>
          </c:dPt>
          <c:cat>
            <c:strRef>
              <c:f>Planilha1!$A$2:$A$4</c:f>
              <c:strCache>
                <c:ptCount val="3"/>
                <c:pt idx="0">
                  <c:v>HOMENS</c:v>
                </c:pt>
                <c:pt idx="1">
                  <c:v>MULHERES</c:v>
                </c:pt>
                <c:pt idx="2">
                  <c:v>NÃO IDENTIFICADO</c:v>
                </c:pt>
              </c:strCache>
            </c:strRef>
          </c:cat>
          <c:val>
            <c:numRef>
              <c:f>Planilha1!$B$2:$B$4</c:f>
              <c:numCache>
                <c:formatCode>General</c:formatCode>
                <c:ptCount val="3"/>
                <c:pt idx="0">
                  <c:v>2040</c:v>
                </c:pt>
                <c:pt idx="1">
                  <c:v>2740</c:v>
                </c:pt>
                <c:pt idx="2">
                  <c:v>9136</c:v>
                </c:pt>
              </c:numCache>
            </c:numRef>
          </c:val>
          <c:extLst xmlns:c16r2="http://schemas.microsoft.com/office/drawing/2015/06/chart">
            <c:ext xmlns:c16="http://schemas.microsoft.com/office/drawing/2014/chart" uri="{C3380CC4-5D6E-409C-BE32-E72D297353CC}">
              <c16:uniqueId val="{00000004-3974-451F-922D-5036AF7DB1A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Local</c:v>
                </c:pt>
              </c:strCache>
            </c:strRef>
          </c:tx>
          <c:spPr>
            <a:solidFill>
              <a:schemeClr val="accent2"/>
            </a:solidFill>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0011-4772-93FF-8CF059B07177}"/>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0011-4772-93FF-8CF059B07177}"/>
              </c:ext>
            </c:extLst>
          </c:dPt>
          <c:cat>
            <c:strRef>
              <c:f>Planilha1!$A$2:$A$3</c:f>
              <c:strCache>
                <c:ptCount val="2"/>
                <c:pt idx="0">
                  <c:v>Capital</c:v>
                </c:pt>
                <c:pt idx="1">
                  <c:v>Demais Municipios</c:v>
                </c:pt>
              </c:strCache>
            </c:strRef>
          </c:cat>
          <c:val>
            <c:numRef>
              <c:f>Planilha1!$B$2:$B$3</c:f>
              <c:numCache>
                <c:formatCode>General</c:formatCode>
                <c:ptCount val="2"/>
                <c:pt idx="0">
                  <c:v>5943</c:v>
                </c:pt>
                <c:pt idx="1">
                  <c:v>7973</c:v>
                </c:pt>
              </c:numCache>
            </c:numRef>
          </c:val>
          <c:extLst xmlns:c16r2="http://schemas.microsoft.com/office/drawing/2015/06/chart">
            <c:ext xmlns:c16="http://schemas.microsoft.com/office/drawing/2014/chart" uri="{C3380CC4-5D6E-409C-BE32-E72D297353CC}">
              <c16:uniqueId val="{00000004-0011-4772-93FF-8CF059B07177}"/>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8420754431786"/>
          <c:y val="0"/>
          <c:w val="0.59227997534008414"/>
          <c:h val="0.98060323822624706"/>
        </c:manualLayout>
      </c:layout>
      <c:doughnutChart>
        <c:varyColors val="1"/>
        <c:ser>
          <c:idx val="0"/>
          <c:order val="0"/>
          <c:tx>
            <c:strRef>
              <c:f>Planilha1!$B$1</c:f>
              <c:strCache>
                <c:ptCount val="1"/>
                <c:pt idx="0">
                  <c:v>DEMANDAS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42E-4A67-ABB7-DD78A2E787C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42E-4A67-ABB7-DD78A2E787C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42E-4A67-ABB7-DD78A2E787C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42E-4A67-ABB7-DD78A2E787CE}"/>
              </c:ext>
            </c:extLst>
          </c:dPt>
          <c:dPt>
            <c:idx val="4"/>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A-8072-4F53-A9F4-65D4F3B58CD6}"/>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8072-4F53-A9F4-65D4F3B58CD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t-B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Planilha1!$A$2:$A$7</c:f>
              <c:strCache>
                <c:ptCount val="6"/>
                <c:pt idx="0">
                  <c:v>Presencial</c:v>
                </c:pt>
                <c:pt idx="1">
                  <c:v>Callcenter</c:v>
                </c:pt>
                <c:pt idx="2">
                  <c:v>Outros</c:v>
                </c:pt>
                <c:pt idx="3">
                  <c:v>Internet</c:v>
                </c:pt>
                <c:pt idx="4">
                  <c:v>WhatsApp</c:v>
                </c:pt>
                <c:pt idx="5">
                  <c:v>Demandas de Outros Órgãos</c:v>
                </c:pt>
              </c:strCache>
            </c:strRef>
          </c:cat>
          <c:val>
            <c:numRef>
              <c:f>Planilha1!$B$2:$B$7</c:f>
              <c:numCache>
                <c:formatCode>General</c:formatCode>
                <c:ptCount val="6"/>
                <c:pt idx="0">
                  <c:v>530</c:v>
                </c:pt>
                <c:pt idx="1">
                  <c:v>7190</c:v>
                </c:pt>
                <c:pt idx="2">
                  <c:v>121</c:v>
                </c:pt>
                <c:pt idx="3" formatCode="#,##0">
                  <c:v>26847</c:v>
                </c:pt>
                <c:pt idx="4" formatCode="#,##0">
                  <c:v>1568</c:v>
                </c:pt>
                <c:pt idx="5" formatCode="#,##0">
                  <c:v>11897</c:v>
                </c:pt>
              </c:numCache>
            </c:numRef>
          </c:val>
          <c:extLst xmlns:c16r2="http://schemas.microsoft.com/office/drawing/2015/06/chart">
            <c:ext xmlns:c16="http://schemas.microsoft.com/office/drawing/2014/chart" uri="{C3380CC4-5D6E-409C-BE32-E72D297353CC}">
              <c16:uniqueId val="{00000008-D42E-4A67-ABB7-DD78A2E787CE}"/>
            </c:ext>
          </c:extLst>
        </c:ser>
        <c:dLbls>
          <c:showLegendKey val="0"/>
          <c:showVal val="0"/>
          <c:showCatName val="0"/>
          <c:showSerName val="0"/>
          <c:showPercent val="0"/>
          <c:showBubbleSize val="0"/>
          <c:showLeaderLines val="1"/>
        </c:dLbls>
        <c:firstSliceAng val="8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t-BR" sz="2000" b="0" i="0" u="none" strike="noStrike" kern="1200" spc="0" baseline="0" noProof="0">
                <a:solidFill>
                  <a:schemeClr val="tx1">
                    <a:lumMod val="65000"/>
                    <a:lumOff val="35000"/>
                  </a:schemeClr>
                </a:solidFill>
                <a:latin typeface="+mn-lt"/>
                <a:ea typeface="+mn-ea"/>
                <a:cs typeface="+mn-cs"/>
              </a:defRPr>
            </a:pPr>
            <a:r>
              <a:rPr lang="pt-BR" sz="2000" b="1" noProof="0" dirty="0">
                <a:solidFill>
                  <a:schemeClr val="accent2"/>
                </a:solidFill>
              </a:rPr>
              <a:t>QUANTITATIVO</a:t>
            </a:r>
            <a:r>
              <a:rPr lang="pt-BR" sz="2000" b="1" baseline="0" noProof="0" dirty="0">
                <a:solidFill>
                  <a:schemeClr val="accent2"/>
                </a:solidFill>
              </a:rPr>
              <a:t> DE </a:t>
            </a:r>
            <a:r>
              <a:rPr lang="pt-BR" sz="2000" b="1" noProof="0" dirty="0">
                <a:solidFill>
                  <a:schemeClr val="accent2"/>
                </a:solidFill>
              </a:rPr>
              <a:t>REQUERIMENTOS</a:t>
            </a:r>
            <a:r>
              <a:rPr lang="pt-BR" sz="2000" b="1" baseline="0" noProof="0" dirty="0">
                <a:solidFill>
                  <a:schemeClr val="accent2"/>
                </a:solidFill>
              </a:rPr>
              <a:t> RECEBIDOS ANUALMENTE</a:t>
            </a:r>
            <a:endParaRPr lang="pt-BR" sz="2000" b="1" noProof="0" dirty="0">
              <a:solidFill>
                <a:schemeClr val="accent2"/>
              </a:solidFill>
            </a:endParaRPr>
          </a:p>
        </c:rich>
      </c:tx>
      <c:layout>
        <c:manualLayout>
          <c:xMode val="edge"/>
          <c:yMode val="edge"/>
          <c:x val="0.12580253839748562"/>
          <c:y val="6.3111728425622408E-4"/>
        </c:manualLayout>
      </c:layout>
      <c:overlay val="0"/>
      <c:spPr>
        <a:noFill/>
        <a:ln>
          <a:noFill/>
        </a:ln>
        <a:effectLst/>
      </c:spPr>
    </c:title>
    <c:autoTitleDeleted val="0"/>
    <c:plotArea>
      <c:layout>
        <c:manualLayout>
          <c:layoutTarget val="inner"/>
          <c:xMode val="edge"/>
          <c:yMode val="edge"/>
          <c:x val="7.2289351527392562E-2"/>
          <c:y val="0.23132510278569024"/>
          <c:w val="0.78158827437706591"/>
          <c:h val="0.65141618709407423"/>
        </c:manualLayout>
      </c:layout>
      <c:barChart>
        <c:barDir val="col"/>
        <c:grouping val="clustered"/>
        <c:varyColors val="0"/>
        <c:ser>
          <c:idx val="1"/>
          <c:order val="1"/>
          <c:tx>
            <c:strRef>
              <c:f>Planilha1!#REF!</c:f>
              <c:strCache>
                <c:ptCount val="1"/>
                <c:pt idx="0">
                  <c:v>#REF!</c:v>
                </c:pt>
              </c:strCache>
            </c:strRef>
          </c:tx>
          <c:spPr>
            <a:solidFill>
              <a:schemeClr val="accent2"/>
            </a:solidFill>
            <a:ln>
              <a:noFill/>
            </a:ln>
            <a:effectLst/>
          </c:spPr>
          <c:invertIfNegative val="0"/>
          <c:cat>
            <c:numRef>
              <c:f>Planilha1!$A$2:$A$9</c:f>
              <c:numCache>
                <c:formatCode>General</c:formatCode>
                <c:ptCount val="8"/>
                <c:pt idx="0">
                  <c:v>2013</c:v>
                </c:pt>
                <c:pt idx="1">
                  <c:v>2014</c:v>
                </c:pt>
                <c:pt idx="2">
                  <c:v>2015</c:v>
                </c:pt>
                <c:pt idx="3">
                  <c:v>2016</c:v>
                </c:pt>
                <c:pt idx="4">
                  <c:v>2017</c:v>
                </c:pt>
                <c:pt idx="5">
                  <c:v>2018</c:v>
                </c:pt>
                <c:pt idx="6">
                  <c:v>2019</c:v>
                </c:pt>
                <c:pt idx="7">
                  <c:v>2020</c:v>
                </c:pt>
              </c:numCache>
            </c:numRef>
          </c:cat>
          <c:val>
            <c:numRef>
              <c:f>Planilha1!#REF!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8E30-4838-AC67-F96C488013E6}"/>
            </c:ext>
          </c:extLst>
        </c:ser>
        <c:dLbls>
          <c:showLegendKey val="0"/>
          <c:showVal val="0"/>
          <c:showCatName val="0"/>
          <c:showSerName val="0"/>
          <c:showPercent val="0"/>
          <c:showBubbleSize val="0"/>
        </c:dLbls>
        <c:gapWidth val="79"/>
        <c:overlap val="-12"/>
        <c:axId val="46519424"/>
        <c:axId val="46520960"/>
      </c:barChart>
      <c:barChart>
        <c:barDir val="col"/>
        <c:grouping val="clustered"/>
        <c:varyColors val="0"/>
        <c:ser>
          <c:idx val="0"/>
          <c:order val="0"/>
          <c:tx>
            <c:strRef>
              <c:f>Planilha1!$B$1</c:f>
              <c:strCache>
                <c:ptCount val="1"/>
                <c:pt idx="0">
                  <c:v>REQUERIMENTOS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Planilha1!$A$2:$A$9</c:f>
              <c:numCache>
                <c:formatCode>General</c:formatCode>
                <c:ptCount val="8"/>
                <c:pt idx="0">
                  <c:v>2013</c:v>
                </c:pt>
                <c:pt idx="1">
                  <c:v>2014</c:v>
                </c:pt>
                <c:pt idx="2">
                  <c:v>2015</c:v>
                </c:pt>
                <c:pt idx="3">
                  <c:v>2016</c:v>
                </c:pt>
                <c:pt idx="4">
                  <c:v>2017</c:v>
                </c:pt>
                <c:pt idx="5">
                  <c:v>2018</c:v>
                </c:pt>
                <c:pt idx="6">
                  <c:v>2019</c:v>
                </c:pt>
                <c:pt idx="7">
                  <c:v>2020</c:v>
                </c:pt>
              </c:numCache>
            </c:numRef>
          </c:cat>
          <c:val>
            <c:numRef>
              <c:f>Planilha1!$B$2:$B$9</c:f>
              <c:numCache>
                <c:formatCode>General</c:formatCode>
                <c:ptCount val="8"/>
                <c:pt idx="0">
                  <c:v>62</c:v>
                </c:pt>
                <c:pt idx="1">
                  <c:v>253</c:v>
                </c:pt>
                <c:pt idx="2">
                  <c:v>235</c:v>
                </c:pt>
                <c:pt idx="3">
                  <c:v>225</c:v>
                </c:pt>
                <c:pt idx="4">
                  <c:v>342</c:v>
                </c:pt>
                <c:pt idx="5">
                  <c:v>332</c:v>
                </c:pt>
                <c:pt idx="6">
                  <c:v>503</c:v>
                </c:pt>
                <c:pt idx="7">
                  <c:v>659</c:v>
                </c:pt>
              </c:numCache>
            </c:numRef>
          </c:val>
          <c:extLst xmlns:c16r2="http://schemas.microsoft.com/office/drawing/2015/06/chart">
            <c:ext xmlns:c16="http://schemas.microsoft.com/office/drawing/2014/chart" uri="{C3380CC4-5D6E-409C-BE32-E72D297353CC}">
              <c16:uniqueId val="{00000000-8E30-4838-AC67-F96C488013E6}"/>
            </c:ext>
          </c:extLst>
        </c:ser>
        <c:dLbls>
          <c:showLegendKey val="0"/>
          <c:showVal val="0"/>
          <c:showCatName val="0"/>
          <c:showSerName val="0"/>
          <c:showPercent val="0"/>
          <c:showBubbleSize val="0"/>
        </c:dLbls>
        <c:gapWidth val="79"/>
        <c:overlap val="-12"/>
        <c:axId val="46528384"/>
        <c:axId val="46526848"/>
      </c:barChart>
      <c:catAx>
        <c:axId val="4651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t-BR"/>
          </a:p>
        </c:txPr>
        <c:crossAx val="46520960"/>
        <c:crosses val="autoZero"/>
        <c:auto val="1"/>
        <c:lblAlgn val="ctr"/>
        <c:lblOffset val="100"/>
        <c:noMultiLvlLbl val="0"/>
      </c:catAx>
      <c:valAx>
        <c:axId val="46520960"/>
        <c:scaling>
          <c:orientation val="minMax"/>
          <c:max val="700"/>
        </c:scaling>
        <c:delete val="0"/>
        <c:axPos val="l"/>
        <c:majorGridlines>
          <c:spPr>
            <a:ln w="317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46519424"/>
        <c:crosses val="autoZero"/>
        <c:crossBetween val="between"/>
      </c:valAx>
      <c:valAx>
        <c:axId val="465268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46528384"/>
        <c:crosses val="max"/>
        <c:crossBetween val="between"/>
      </c:valAx>
      <c:catAx>
        <c:axId val="46528384"/>
        <c:scaling>
          <c:orientation val="minMax"/>
        </c:scaling>
        <c:delete val="1"/>
        <c:axPos val="b"/>
        <c:numFmt formatCode="General" sourceLinked="1"/>
        <c:majorTickMark val="out"/>
        <c:minorTickMark val="none"/>
        <c:tickLblPos val="nextTo"/>
        <c:crossAx val="465268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0.37107</cdr:x>
      <cdr:y>0.42498</cdr:y>
    </cdr:from>
    <cdr:to>
      <cdr:x>0.6006</cdr:x>
      <cdr:y>0.56333</cdr:y>
    </cdr:to>
    <cdr:sp macro="" textlink="">
      <cdr:nvSpPr>
        <cdr:cNvPr id="3" name="objeto 7">
          <a:extLst xmlns:a="http://schemas.openxmlformats.org/drawingml/2006/main">
            <a:ext uri="{FF2B5EF4-FFF2-40B4-BE49-F238E27FC236}">
              <a16:creationId xmlns:a16="http://schemas.microsoft.com/office/drawing/2014/main" xmlns="" id="{FFC4D6E5-F39D-4148-8E29-64D0DE6071D2}"/>
            </a:ext>
          </a:extLst>
        </cdr:cNvPr>
        <cdr:cNvSpPr txBox="1"/>
      </cdr:nvSpPr>
      <cdr:spPr>
        <a:xfrm xmlns:a="http://schemas.openxmlformats.org/drawingml/2006/main">
          <a:off x="2653741" y="1835757"/>
          <a:ext cx="1641589" cy="597599"/>
        </a:xfrm>
        <a:prstGeom xmlns:a="http://schemas.openxmlformats.org/drawingml/2006/main" prst="rect">
          <a:avLst/>
        </a:prstGeom>
      </cdr:spPr>
      <cdr:txBody>
        <a:bodyPr xmlns:a="http://schemas.openxmlformats.org/drawingml/2006/main" vert="horz" wrap="square" lIns="0" tIns="43180" rIns="0" bIns="0" rtlCol="0">
          <a:spAutoFit/>
        </a:bodyPr>
        <a:lstStyle xmlns:a="http://schemas.openxmlformats.org/drawingml/2006/main">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2700" algn="r">
            <a:spcBef>
              <a:spcPts val="340"/>
            </a:spcBef>
          </a:pPr>
          <a:r>
            <a:rPr lang="pt-BR" sz="3600" b="1" dirty="0">
              <a:latin typeface="+mj-lt"/>
              <a:cs typeface="Avenir Black"/>
            </a:rPr>
            <a:t>48.153</a:t>
          </a:r>
          <a:endParaRPr lang="pt-BR" sz="3600" dirty="0">
            <a:latin typeface="+mj-lt"/>
            <a:cs typeface="Avenir Black"/>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a:extLst>
              <a:ext uri="{FF2B5EF4-FFF2-40B4-BE49-F238E27FC236}">
                <a16:creationId xmlns:a16="http://schemas.microsoft.com/office/drawing/2014/main" xmlns=""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1BCF06-1C28-4B0D-9FE4-64520A8BD0D6}" type="datetime1">
              <a:rPr lang="pt-BR" smtClean="0"/>
              <a:t>18/03/2021</a:t>
            </a:fld>
            <a:endParaRPr lang="pt-BR" dirty="0"/>
          </a:p>
        </p:txBody>
      </p:sp>
      <p:sp>
        <p:nvSpPr>
          <p:cNvPr id="4" name="Espaço Reservado para Rodapé 3">
            <a:extLst>
              <a:ext uri="{FF2B5EF4-FFF2-40B4-BE49-F238E27FC236}">
                <a16:creationId xmlns:a16="http://schemas.microsoft.com/office/drawing/2014/main" xmlns=""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a:extLst>
              <a:ext uri="{FF2B5EF4-FFF2-40B4-BE49-F238E27FC236}">
                <a16:creationId xmlns:a16="http://schemas.microsoft.com/office/drawing/2014/main" xmlns=""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pt-BR" smtClean="0"/>
              <a:t>‹nº›</a:t>
            </a:fld>
            <a:endParaRPr lang="pt-BR"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C099-8713-4864-A75E-DC5C31A7078B}" type="datetime1">
              <a:rPr lang="pt-BR" smtClean="0"/>
              <a:pPr/>
              <a:t>18/03/2021</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pt-BR" smtClean="0"/>
              <a:t>‹nº›</a:t>
            </a:fld>
            <a:endParaRPr lang="pt-BR"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1</a:t>
            </a:fld>
            <a:endParaRPr lang="pt-BR" dirty="0"/>
          </a:p>
        </p:txBody>
      </p:sp>
    </p:spTree>
    <p:extLst>
      <p:ext uri="{BB962C8B-B14F-4D97-AF65-F5344CB8AC3E}">
        <p14:creationId xmlns:p14="http://schemas.microsoft.com/office/powerpoint/2010/main" val="1961433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10</a:t>
            </a:fld>
            <a:endParaRPr lang="pt-BR" dirty="0"/>
          </a:p>
        </p:txBody>
      </p:sp>
    </p:spTree>
    <p:extLst>
      <p:ext uri="{BB962C8B-B14F-4D97-AF65-F5344CB8AC3E}">
        <p14:creationId xmlns:p14="http://schemas.microsoft.com/office/powerpoint/2010/main" val="314206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11</a:t>
            </a:fld>
            <a:endParaRPr lang="pt-BR" dirty="0"/>
          </a:p>
        </p:txBody>
      </p:sp>
    </p:spTree>
    <p:extLst>
      <p:ext uri="{BB962C8B-B14F-4D97-AF65-F5344CB8AC3E}">
        <p14:creationId xmlns:p14="http://schemas.microsoft.com/office/powerpoint/2010/main" val="33541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12</a:t>
            </a:fld>
            <a:endParaRPr lang="pt-BR" dirty="0"/>
          </a:p>
        </p:txBody>
      </p:sp>
    </p:spTree>
    <p:extLst>
      <p:ext uri="{BB962C8B-B14F-4D97-AF65-F5344CB8AC3E}">
        <p14:creationId xmlns:p14="http://schemas.microsoft.com/office/powerpoint/2010/main" val="60457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13</a:t>
            </a:fld>
            <a:endParaRPr lang="pt-BR" dirty="0"/>
          </a:p>
        </p:txBody>
      </p:sp>
    </p:spTree>
    <p:extLst>
      <p:ext uri="{BB962C8B-B14F-4D97-AF65-F5344CB8AC3E}">
        <p14:creationId xmlns:p14="http://schemas.microsoft.com/office/powerpoint/2010/main" val="403274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2</a:t>
            </a:fld>
            <a:endParaRPr lang="pt-BR"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3</a:t>
            </a:fld>
            <a:endParaRPr lang="pt-BR" dirty="0"/>
          </a:p>
        </p:txBody>
      </p:sp>
    </p:spTree>
    <p:extLst>
      <p:ext uri="{BB962C8B-B14F-4D97-AF65-F5344CB8AC3E}">
        <p14:creationId xmlns:p14="http://schemas.microsoft.com/office/powerpoint/2010/main" val="176532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4</a:t>
            </a:fld>
            <a:endParaRPr lang="pt-BR" dirty="0"/>
          </a:p>
        </p:txBody>
      </p:sp>
    </p:spTree>
    <p:extLst>
      <p:ext uri="{BB962C8B-B14F-4D97-AF65-F5344CB8AC3E}">
        <p14:creationId xmlns:p14="http://schemas.microsoft.com/office/powerpoint/2010/main" val="132798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5</a:t>
            </a:fld>
            <a:endParaRPr lang="pt-BR" dirty="0"/>
          </a:p>
        </p:txBody>
      </p:sp>
    </p:spTree>
    <p:extLst>
      <p:ext uri="{BB962C8B-B14F-4D97-AF65-F5344CB8AC3E}">
        <p14:creationId xmlns:p14="http://schemas.microsoft.com/office/powerpoint/2010/main" val="89353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6</a:t>
            </a:fld>
            <a:endParaRPr lang="pt-BR" dirty="0"/>
          </a:p>
        </p:txBody>
      </p:sp>
    </p:spTree>
    <p:extLst>
      <p:ext uri="{BB962C8B-B14F-4D97-AF65-F5344CB8AC3E}">
        <p14:creationId xmlns:p14="http://schemas.microsoft.com/office/powerpoint/2010/main" val="21942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7</a:t>
            </a:fld>
            <a:endParaRPr lang="pt-BR" dirty="0"/>
          </a:p>
        </p:txBody>
      </p:sp>
    </p:spTree>
    <p:extLst>
      <p:ext uri="{BB962C8B-B14F-4D97-AF65-F5344CB8AC3E}">
        <p14:creationId xmlns:p14="http://schemas.microsoft.com/office/powerpoint/2010/main" val="133513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8</a:t>
            </a:fld>
            <a:endParaRPr lang="pt-BR" dirty="0"/>
          </a:p>
        </p:txBody>
      </p:sp>
    </p:spTree>
    <p:extLst>
      <p:ext uri="{BB962C8B-B14F-4D97-AF65-F5344CB8AC3E}">
        <p14:creationId xmlns:p14="http://schemas.microsoft.com/office/powerpoint/2010/main" val="134831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t>9</a:t>
            </a:fld>
            <a:endParaRPr lang="pt-BR" dirty="0"/>
          </a:p>
        </p:txBody>
      </p:sp>
    </p:spTree>
    <p:extLst>
      <p:ext uri="{BB962C8B-B14F-4D97-AF65-F5344CB8AC3E}">
        <p14:creationId xmlns:p14="http://schemas.microsoft.com/office/powerpoint/2010/main" val="314102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pt-BR" noProof="0"/>
              <a:t>Clique para editar o título Mestre</a:t>
            </a:r>
            <a:endParaRPr lang="pt-BR" noProof="0" dirty="0"/>
          </a:p>
        </p:txBody>
      </p:sp>
      <p:sp>
        <p:nvSpPr>
          <p:cNvPr id="3" name="Subtítulo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4" name="Espaço Reservado para Data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rtlCol="0"/>
          <a:lstStyle/>
          <a:p>
            <a:pPr rtl="0"/>
            <a:fld id="{7121B1CF-A309-49E4-BA89-6C94A1244D9C}" type="datetime1">
              <a:rPr lang="pt-BR" noProof="0" smtClean="0"/>
              <a:t>18/03/2021</a:t>
            </a:fld>
            <a:endParaRPr lang="pt-BR" noProof="0" dirty="0"/>
          </a:p>
        </p:txBody>
      </p:sp>
      <p:sp>
        <p:nvSpPr>
          <p:cNvPr id="5" name="Espaço Reservado para Rodapé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ois Conteúdos Horizontais">
    <p:spTree>
      <p:nvGrpSpPr>
        <p:cNvPr id="1" name=""/>
        <p:cNvGrpSpPr/>
        <p:nvPr/>
      </p:nvGrpSpPr>
      <p:grpSpPr>
        <a:xfrm>
          <a:off x="0" y="0"/>
          <a:ext cx="0" cy="0"/>
          <a:chOff x="0" y="0"/>
          <a:chExt cx="0" cy="0"/>
        </a:xfrm>
      </p:grpSpPr>
      <p:sp>
        <p:nvSpPr>
          <p:cNvPr id="8" name="objeto 2">
            <a:extLst>
              <a:ext uri="{FF2B5EF4-FFF2-40B4-BE49-F238E27FC236}">
                <a16:creationId xmlns:a16="http://schemas.microsoft.com/office/drawing/2014/main" xmlns=""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pPr rtl="0"/>
            <a:endParaRPr lang="pt-BR" noProof="0" dirty="0"/>
          </a:p>
        </p:txBody>
      </p:sp>
      <p:sp>
        <p:nvSpPr>
          <p:cNvPr id="7" name="Espaço Reservado para o Número do Slid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
        <p:nvSpPr>
          <p:cNvPr id="2" name="Título 1">
            <a:extLst>
              <a:ext uri="{FF2B5EF4-FFF2-40B4-BE49-F238E27FC236}">
                <a16:creationId xmlns:a16="http://schemas.microsoft.com/office/drawing/2014/main" xmlns="" id="{E7F76098-6FA1-470A-BEF4-E4B0AC75E8FE}"/>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xmlns="" id="{4B647ABC-6745-43B6-8A64-6E191BD65CA2}"/>
              </a:ext>
            </a:extLst>
          </p:cNvPr>
          <p:cNvSpPr>
            <a:spLocks noGrp="1"/>
          </p:cNvSpPr>
          <p:nvPr>
            <p:ph sz="half" idx="1"/>
          </p:nvPr>
        </p:nvSpPr>
        <p:spPr>
          <a:xfrm>
            <a:off x="838200" y="4133087"/>
            <a:ext cx="10431780" cy="2043875"/>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pPr rtl="0"/>
            <a:fld id="{17F3823A-2E14-4347-A12F-7FF764682B88}"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pPr rtl="0"/>
            <a:endParaRPr lang="pt-BR" noProof="0" dirty="0"/>
          </a:p>
        </p:txBody>
      </p:sp>
      <p:sp>
        <p:nvSpPr>
          <p:cNvPr id="9" name="Espaço Reservado para Conteúdo 3">
            <a:extLst>
              <a:ext uri="{FF2B5EF4-FFF2-40B4-BE49-F238E27FC236}">
                <a16:creationId xmlns:a16="http://schemas.microsoft.com/office/drawing/2014/main" xmlns="" id="{C1B0D46C-2987-401A-A0C4-CFB6F73E9D23}"/>
              </a:ext>
            </a:extLst>
          </p:cNvPr>
          <p:cNvSpPr>
            <a:spLocks noGrp="1"/>
          </p:cNvSpPr>
          <p:nvPr>
            <p:ph sz="half" idx="13"/>
          </p:nvPr>
        </p:nvSpPr>
        <p:spPr>
          <a:xfrm>
            <a:off x="844296" y="1788579"/>
            <a:ext cx="10425684" cy="190687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Tree>
    <p:extLst>
      <p:ext uri="{BB962C8B-B14F-4D97-AF65-F5344CB8AC3E}">
        <p14:creationId xmlns:p14="http://schemas.microsoft.com/office/powerpoint/2010/main" val="29897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ação com imagens">
    <p:spTree>
      <p:nvGrpSpPr>
        <p:cNvPr id="1" name=""/>
        <p:cNvGrpSpPr/>
        <p:nvPr/>
      </p:nvGrpSpPr>
      <p:grpSpPr>
        <a:xfrm>
          <a:off x="0" y="0"/>
          <a:ext cx="0" cy="0"/>
          <a:chOff x="0" y="0"/>
          <a:chExt cx="0" cy="0"/>
        </a:xfrm>
      </p:grpSpPr>
      <p:sp>
        <p:nvSpPr>
          <p:cNvPr id="14" name="Espaço Reservado para Imagem 12">
            <a:extLst>
              <a:ext uri="{FF2B5EF4-FFF2-40B4-BE49-F238E27FC236}">
                <a16:creationId xmlns:a16="http://schemas.microsoft.com/office/drawing/2014/main" xmlns="" id="{B74348DE-EC54-4C62-948C-0B2BF9045578}"/>
              </a:ext>
            </a:extLst>
          </p:cNvPr>
          <p:cNvSpPr>
            <a:spLocks noGrp="1"/>
          </p:cNvSpPr>
          <p:nvPr>
            <p:ph type="pic" sz="quarter" idx="13"/>
          </p:nvPr>
        </p:nvSpPr>
        <p:spPr>
          <a:xfrm>
            <a:off x="0" y="3115389"/>
            <a:ext cx="12188825" cy="3742611"/>
          </a:xfrm>
        </p:spPr>
        <p:txBody>
          <a:bodyPr rtlCol="0"/>
          <a:lstStyle>
            <a:lvl1pPr marL="0" indent="0" algn="ctr">
              <a:buNone/>
              <a:defRPr/>
            </a:lvl1pPr>
          </a:lstStyle>
          <a:p>
            <a:pPr rtl="0"/>
            <a:r>
              <a:rPr lang="pt-BR" noProof="0" dirty="0"/>
              <a:t>Clique no ícone para adicionar uma imagem</a:t>
            </a:r>
          </a:p>
        </p:txBody>
      </p:sp>
      <p:sp>
        <p:nvSpPr>
          <p:cNvPr id="10" name="objeto 3">
            <a:extLst>
              <a:ext uri="{FF2B5EF4-FFF2-40B4-BE49-F238E27FC236}">
                <a16:creationId xmlns:a16="http://schemas.microsoft.com/office/drawing/2014/main" xmlns=""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pPr rtl="0"/>
            <a:endParaRPr lang="pt-BR" noProof="0" dirty="0"/>
          </a:p>
        </p:txBody>
      </p:sp>
      <p:sp>
        <p:nvSpPr>
          <p:cNvPr id="2" name="Título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rtlCol="0"/>
          <a:lstStyle/>
          <a:p>
            <a:pPr rtl="0"/>
            <a:r>
              <a:rPr lang="pt-BR" noProof="0"/>
              <a:t>Clique para editar o título Mestre</a:t>
            </a:r>
            <a:endParaRPr lang="pt-BR" noProof="0" dirty="0"/>
          </a:p>
        </p:txBody>
      </p:sp>
      <p:sp>
        <p:nvSpPr>
          <p:cNvPr id="3" name="Espaço reservado para texto 2">
            <a:extLst>
              <a:ext uri="{FF2B5EF4-FFF2-40B4-BE49-F238E27FC236}">
                <a16:creationId xmlns:a16="http://schemas.microsoft.com/office/drawing/2014/main" xmlns="" id="{D3B88E76-F6AB-4621-A9A6-20A81C5A3F91}"/>
              </a:ext>
            </a:extLst>
          </p:cNvPr>
          <p:cNvSpPr>
            <a:spLocks noGrp="1"/>
          </p:cNvSpPr>
          <p:nvPr>
            <p:ph type="body" idx="1"/>
          </p:nvPr>
        </p:nvSpPr>
        <p:spPr>
          <a:xfrm>
            <a:off x="839788" y="1985963"/>
            <a:ext cx="5157787"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a:extLst>
              <a:ext uri="{FF2B5EF4-FFF2-40B4-BE49-F238E27FC236}">
                <a16:creationId xmlns:a16="http://schemas.microsoft.com/office/drawing/2014/main" xmlns="" id="{6A313FB9-6D6C-4F61-9E7A-76E686D06C25}"/>
              </a:ext>
            </a:extLst>
          </p:cNvPr>
          <p:cNvSpPr>
            <a:spLocks noGrp="1"/>
          </p:cNvSpPr>
          <p:nvPr>
            <p:ph sz="half" idx="2"/>
          </p:nvPr>
        </p:nvSpPr>
        <p:spPr>
          <a:xfrm>
            <a:off x="839788" y="3434047"/>
            <a:ext cx="5157787" cy="2755616"/>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985963"/>
            <a:ext cx="5183188"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3434047"/>
            <a:ext cx="5183188" cy="2755616"/>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pPr rtl="0"/>
            <a:fld id="{17819426-7358-4C77-853C-E7428304CFB3}" type="datetime1">
              <a:rPr lang="pt-BR" noProof="0" smtClean="0"/>
              <a:t>18/03/2021</a:t>
            </a:fld>
            <a:endParaRPr lang="pt-BR" noProof="0" dirty="0"/>
          </a:p>
        </p:txBody>
      </p:sp>
      <p:sp>
        <p:nvSpPr>
          <p:cNvPr id="8" name="Espaço Reservado para Rodapé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277533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ês Conteúdos">
    <p:spTree>
      <p:nvGrpSpPr>
        <p:cNvPr id="1" name=""/>
        <p:cNvGrpSpPr/>
        <p:nvPr/>
      </p:nvGrpSpPr>
      <p:grpSpPr>
        <a:xfrm>
          <a:off x="0" y="0"/>
          <a:ext cx="0" cy="0"/>
          <a:chOff x="0" y="0"/>
          <a:chExt cx="0" cy="0"/>
        </a:xfrm>
      </p:grpSpPr>
      <p:sp>
        <p:nvSpPr>
          <p:cNvPr id="7" name="Espaço Reservado para o Número do Slid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
        <p:nvSpPr>
          <p:cNvPr id="2" name="Título 1">
            <a:extLst>
              <a:ext uri="{FF2B5EF4-FFF2-40B4-BE49-F238E27FC236}">
                <a16:creationId xmlns:a16="http://schemas.microsoft.com/office/drawing/2014/main" xmlns="" id="{E7F76098-6FA1-470A-BEF4-E4B0AC75E8FE}"/>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5" name="Espaço Reservado para Data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pPr rtl="0"/>
            <a:fld id="{0CF38A4F-8FA0-4741-A8D9-1B968FFB1ACB}"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pPr rtl="0"/>
            <a:endParaRPr lang="pt-BR" noProof="0" dirty="0"/>
          </a:p>
        </p:txBody>
      </p:sp>
      <p:sp>
        <p:nvSpPr>
          <p:cNvPr id="12" name="Espaço Reservado para Imagem 11">
            <a:extLst>
              <a:ext uri="{FF2B5EF4-FFF2-40B4-BE49-F238E27FC236}">
                <a16:creationId xmlns:a16="http://schemas.microsoft.com/office/drawing/2014/main" xmlns=""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rtlCol="0"/>
          <a:lstStyle/>
          <a:p>
            <a:pPr rtl="0"/>
            <a:r>
              <a:rPr lang="pt-BR" noProof="0" dirty="0"/>
              <a:t>Clique no ícone para adicionar uma imagem</a:t>
            </a:r>
          </a:p>
        </p:txBody>
      </p:sp>
      <p:sp>
        <p:nvSpPr>
          <p:cNvPr id="17" name="Espaço Reservado para Imagem 11">
            <a:extLst>
              <a:ext uri="{FF2B5EF4-FFF2-40B4-BE49-F238E27FC236}">
                <a16:creationId xmlns:a16="http://schemas.microsoft.com/office/drawing/2014/main" xmlns=""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rtlCol="0"/>
          <a:lstStyle/>
          <a:p>
            <a:pPr rtl="0"/>
            <a:r>
              <a:rPr lang="pt-BR" noProof="0" dirty="0"/>
              <a:t>Clique no ícone para adicionar uma imagem</a:t>
            </a:r>
          </a:p>
        </p:txBody>
      </p:sp>
      <p:sp>
        <p:nvSpPr>
          <p:cNvPr id="14" name="Espaço Reservado para Imagem 11">
            <a:extLst>
              <a:ext uri="{FF2B5EF4-FFF2-40B4-BE49-F238E27FC236}">
                <a16:creationId xmlns:a16="http://schemas.microsoft.com/office/drawing/2014/main" xmlns="" id="{57A4D097-9603-42DC-888D-8039CE6ADC94}"/>
              </a:ext>
            </a:extLst>
          </p:cNvPr>
          <p:cNvSpPr>
            <a:spLocks noGrp="1"/>
          </p:cNvSpPr>
          <p:nvPr>
            <p:ph type="pic" sz="quarter" idx="16"/>
          </p:nvPr>
        </p:nvSpPr>
        <p:spPr>
          <a:xfrm>
            <a:off x="4587240" y="2019165"/>
            <a:ext cx="3017520" cy="3017520"/>
          </a:xfrm>
          <a:prstGeom prst="ellipse">
            <a:avLst/>
          </a:prstGeom>
          <a:noFill/>
        </p:spPr>
        <p:txBody>
          <a:bodyPr rtlCol="0"/>
          <a:lstStyle/>
          <a:p>
            <a:pPr rtl="0"/>
            <a:r>
              <a:rPr lang="pt-BR" noProof="0" dirty="0"/>
              <a:t>Clique no ícone para adicionar uma imagem</a:t>
            </a:r>
          </a:p>
        </p:txBody>
      </p:sp>
      <p:sp>
        <p:nvSpPr>
          <p:cNvPr id="25" name="Espaço Reservado para Texto 23">
            <a:extLst>
              <a:ext uri="{FF2B5EF4-FFF2-40B4-BE49-F238E27FC236}">
                <a16:creationId xmlns:a16="http://schemas.microsoft.com/office/drawing/2014/main" xmlns="" id="{B9B9E0BA-35AD-4D69-9A03-35F2509C2C27}"/>
              </a:ext>
            </a:extLst>
          </p:cNvPr>
          <p:cNvSpPr>
            <a:spLocks noGrp="1"/>
          </p:cNvSpPr>
          <p:nvPr>
            <p:ph type="body" sz="quarter" idx="19"/>
          </p:nvPr>
        </p:nvSpPr>
        <p:spPr>
          <a:xfrm>
            <a:off x="1612900"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pt-BR" noProof="0"/>
              <a:t>Clique para editar os estilos de texto Mestres</a:t>
            </a:r>
          </a:p>
        </p:txBody>
      </p:sp>
      <p:sp>
        <p:nvSpPr>
          <p:cNvPr id="26" name="Espaço Reservado para Texto 23">
            <a:extLst>
              <a:ext uri="{FF2B5EF4-FFF2-40B4-BE49-F238E27FC236}">
                <a16:creationId xmlns:a16="http://schemas.microsoft.com/office/drawing/2014/main" xmlns="" id="{B1CC61B3-695C-423D-8F0B-45674DC932B3}"/>
              </a:ext>
            </a:extLst>
          </p:cNvPr>
          <p:cNvSpPr>
            <a:spLocks noGrp="1"/>
          </p:cNvSpPr>
          <p:nvPr>
            <p:ph type="body" sz="quarter" idx="20"/>
          </p:nvPr>
        </p:nvSpPr>
        <p:spPr>
          <a:xfrm>
            <a:off x="4745831" y="5236700"/>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pt-BR" noProof="0"/>
              <a:t>Clique para editar os estilos de texto Mestres</a:t>
            </a:r>
          </a:p>
        </p:txBody>
      </p:sp>
      <p:sp>
        <p:nvSpPr>
          <p:cNvPr id="27" name="Espaço Reservado para Texto 23">
            <a:extLst>
              <a:ext uri="{FF2B5EF4-FFF2-40B4-BE49-F238E27FC236}">
                <a16:creationId xmlns:a16="http://schemas.microsoft.com/office/drawing/2014/main" xmlns="" id="{B870F23E-35A1-4942-A685-641AA883066A}"/>
              </a:ext>
            </a:extLst>
          </p:cNvPr>
          <p:cNvSpPr>
            <a:spLocks noGrp="1"/>
          </p:cNvSpPr>
          <p:nvPr>
            <p:ph type="body" sz="quarter" idx="21"/>
          </p:nvPr>
        </p:nvSpPr>
        <p:spPr>
          <a:xfrm>
            <a:off x="7878762"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pt-BR" noProof="0"/>
              <a:t>Clique para editar os estilos de texto Mestres</a:t>
            </a:r>
          </a:p>
        </p:txBody>
      </p:sp>
      <p:sp>
        <p:nvSpPr>
          <p:cNvPr id="29" name="Espaço Reservado para Imagem 28">
            <a:extLst>
              <a:ext uri="{FF2B5EF4-FFF2-40B4-BE49-F238E27FC236}">
                <a16:creationId xmlns:a16="http://schemas.microsoft.com/office/drawing/2014/main" xmlns="" id="{863B8202-88BB-4ED4-B936-9D9C0B4C8D17}"/>
              </a:ext>
            </a:extLst>
          </p:cNvPr>
          <p:cNvSpPr>
            <a:spLocks noGrp="1"/>
          </p:cNvSpPr>
          <p:nvPr>
            <p:ph type="pic" sz="quarter" idx="22"/>
          </p:nvPr>
        </p:nvSpPr>
        <p:spPr>
          <a:xfrm>
            <a:off x="0" y="0"/>
            <a:ext cx="12192000" cy="6858000"/>
          </a:xfrm>
        </p:spPr>
        <p:txBody>
          <a:bodyPr rtlCol="0"/>
          <a:lstStyle>
            <a:lvl1pPr marL="0" indent="0" algn="ctr">
              <a:buNone/>
              <a:defRPr/>
            </a:lvl1pPr>
          </a:lstStyle>
          <a:p>
            <a:pPr rtl="0"/>
            <a:r>
              <a:rPr lang="pt-BR" noProof="0" dirty="0"/>
              <a:t>Clique no ícone para adicionar uma imagem</a:t>
            </a:r>
          </a:p>
        </p:txBody>
      </p:sp>
    </p:spTree>
    <p:extLst>
      <p:ext uri="{BB962C8B-B14F-4D97-AF65-F5344CB8AC3E}">
        <p14:creationId xmlns:p14="http://schemas.microsoft.com/office/powerpoint/2010/main" val="4999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m com Legenda_2">
    <p:spTree>
      <p:nvGrpSpPr>
        <p:cNvPr id="1" name=""/>
        <p:cNvGrpSpPr/>
        <p:nvPr/>
      </p:nvGrpSpPr>
      <p:grpSpPr>
        <a:xfrm>
          <a:off x="0" y="0"/>
          <a:ext cx="0" cy="0"/>
          <a:chOff x="0" y="0"/>
          <a:chExt cx="0" cy="0"/>
        </a:xfrm>
      </p:grpSpPr>
      <p:sp>
        <p:nvSpPr>
          <p:cNvPr id="8" name="objeto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pPr rtl="0"/>
            <a:endParaRPr lang="pt-BR"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rtlCol="0" anchor="b"/>
          <a:lstStyle>
            <a:lvl1pPr>
              <a:defRPr sz="3200"/>
            </a:lvl1pPr>
          </a:lstStyle>
          <a:p>
            <a:pPr rtl="0"/>
            <a:r>
              <a:rPr lang="pt-BR" noProof="0"/>
              <a:t>Clique para editar o título Mestre</a:t>
            </a:r>
            <a:endParaRPr lang="pt-BR" noProof="0" dirty="0"/>
          </a:p>
        </p:txBody>
      </p:sp>
      <p:sp>
        <p:nvSpPr>
          <p:cNvPr id="4" name="Espaço reservado para texto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pPr rtl="0"/>
            <a:fld id="{F788D522-5CF4-4DE2-9B5A-3FAB5E5EE6D3}"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pPr rtl="0"/>
            <a:endParaRPr lang="pt-BR" noProof="0" dirty="0"/>
          </a:p>
        </p:txBody>
      </p:sp>
      <p:sp>
        <p:nvSpPr>
          <p:cNvPr id="7" name="Espaço Reservado para o Número do Slid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
        <p:nvSpPr>
          <p:cNvPr id="9" name="objeto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pPr rtl="0"/>
            <a:endParaRPr lang="pt-BR" noProof="0" dirty="0"/>
          </a:p>
        </p:txBody>
      </p:sp>
      <p:sp>
        <p:nvSpPr>
          <p:cNvPr id="3" name="Espaço Reservado para Imagem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dirty="0"/>
              <a:t>Clique no ícone para adicionar uma imagem</a:t>
            </a:r>
          </a:p>
        </p:txBody>
      </p:sp>
      <p:sp>
        <p:nvSpPr>
          <p:cNvPr id="12" name="Espaço Reservado para Imagem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rtlCol="0">
            <a:normAutofit/>
          </a:bodyPr>
          <a:lstStyle>
            <a:lvl1pPr marL="0" indent="0" algn="ctr">
              <a:buNone/>
              <a:defRPr sz="400"/>
            </a:lvl1pPr>
          </a:lstStyle>
          <a:p>
            <a:pPr rtl="0"/>
            <a:r>
              <a:rPr lang="pt-BR" noProof="0" dirty="0"/>
              <a:t>Clique no ícone para adicionar uma imagem</a:t>
            </a:r>
          </a:p>
        </p:txBody>
      </p:sp>
      <p:sp>
        <p:nvSpPr>
          <p:cNvPr id="13" name="Espaço Reservado para Imagem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rtlCol="0">
            <a:normAutofit/>
          </a:bodyPr>
          <a:lstStyle>
            <a:lvl1pPr marL="0" indent="0" algn="ctr">
              <a:buNone/>
              <a:defRPr sz="400"/>
            </a:lvl1pPr>
          </a:lstStyle>
          <a:p>
            <a:pPr rtl="0"/>
            <a:r>
              <a:rPr lang="pt-BR" noProof="0" dirty="0"/>
              <a:t>Clique no ícone para adicionar uma imagem</a:t>
            </a:r>
          </a:p>
        </p:txBody>
      </p:sp>
      <p:sp>
        <p:nvSpPr>
          <p:cNvPr id="14" name="Espaço reservado para texto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15" name="Espaço Reservado para Imagem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rtlCol="0">
            <a:normAutofit/>
          </a:bodyPr>
          <a:lstStyle>
            <a:lvl1pPr marL="0" indent="0" algn="ctr">
              <a:buNone/>
              <a:defRPr sz="400"/>
            </a:lvl1pPr>
          </a:lstStyle>
          <a:p>
            <a:pPr rtl="0"/>
            <a:r>
              <a:rPr lang="pt-BR" noProof="0" dirty="0"/>
              <a:t>Clique no ícone para adicionar uma imagem</a:t>
            </a:r>
          </a:p>
        </p:txBody>
      </p:sp>
      <p:sp>
        <p:nvSpPr>
          <p:cNvPr id="16" name="Espaço reservado para texto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Tree>
    <p:extLst>
      <p:ext uri="{BB962C8B-B14F-4D97-AF65-F5344CB8AC3E}">
        <p14:creationId xmlns:p14="http://schemas.microsoft.com/office/powerpoint/2010/main" val="329438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11141-A77D-4E0E-8CAF-4CD3B279937B}"/>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xmlns="" id="{017EFDE0-5A54-402A-B0C3-6BC0BB739C25}"/>
              </a:ext>
            </a:extLst>
          </p:cNvPr>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rtlCol="0"/>
          <a:lstStyle/>
          <a:p>
            <a:pPr rtl="0"/>
            <a:fld id="{4FD1942E-ED4E-4C9B-82A1-89CE5996B32F}" type="datetime1">
              <a:rPr lang="pt-BR" noProof="0" smtClean="0"/>
              <a:t>18/03/2021</a:t>
            </a:fld>
            <a:endParaRPr lang="pt-BR" noProof="0" dirty="0"/>
          </a:p>
        </p:txBody>
      </p:sp>
      <p:sp>
        <p:nvSpPr>
          <p:cNvPr id="5" name="Espaço Reservado para Rodapé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rtlCol="0" anchor="b"/>
          <a:lstStyle>
            <a:lvl1pPr>
              <a:defRPr sz="6000"/>
            </a:lvl1pPr>
          </a:lstStyle>
          <a:p>
            <a:pPr rtl="0"/>
            <a:r>
              <a:rPr lang="pt-BR" noProof="0"/>
              <a:t>Clique para editar o título Mestre</a:t>
            </a:r>
            <a:endParaRPr lang="pt-BR" noProof="0" dirty="0"/>
          </a:p>
        </p:txBody>
      </p:sp>
      <p:sp>
        <p:nvSpPr>
          <p:cNvPr id="3" name="Espaço reservado para texto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Clique para editar os estilos de texto Mestres</a:t>
            </a:r>
          </a:p>
        </p:txBody>
      </p:sp>
      <p:sp>
        <p:nvSpPr>
          <p:cNvPr id="4" name="Espaço Reservado para Data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rtlCol="0"/>
          <a:lstStyle/>
          <a:p>
            <a:pPr rtl="0"/>
            <a:fld id="{7567636B-A754-4E2E-9ADC-B4850F89C749}" type="datetime1">
              <a:rPr lang="pt-BR" noProof="0" smtClean="0"/>
              <a:t>18/03/2021</a:t>
            </a:fld>
            <a:endParaRPr lang="pt-BR" noProof="0" dirty="0"/>
          </a:p>
        </p:txBody>
      </p:sp>
      <p:sp>
        <p:nvSpPr>
          <p:cNvPr id="5" name="Espaço Reservado para Rodapé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7" name="Espaço Reservado para o Número do Slide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
        <p:nvSpPr>
          <p:cNvPr id="2" name="Título 1">
            <a:extLst>
              <a:ext uri="{FF2B5EF4-FFF2-40B4-BE49-F238E27FC236}">
                <a16:creationId xmlns:a16="http://schemas.microsoft.com/office/drawing/2014/main" xmlns="" id="{E7F76098-6FA1-470A-BEF4-E4B0AC75E8FE}"/>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rtlCol="0"/>
          <a:lstStyle/>
          <a:p>
            <a:pPr rtl="0"/>
            <a:fld id="{54237918-E07F-4A29-84B5-20F32248E746}"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rtlCol="0"/>
          <a:lstStyle/>
          <a:p>
            <a:pPr rtl="0"/>
            <a:endParaRPr lang="pt-BR"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rtlCol="0"/>
          <a:lstStyle/>
          <a:p>
            <a:pPr rtl="0"/>
            <a:r>
              <a:rPr lang="pt-BR" noProof="0"/>
              <a:t>Clique para editar o título Mestre</a:t>
            </a:r>
            <a:endParaRPr lang="pt-BR" noProof="0" dirty="0"/>
          </a:p>
        </p:txBody>
      </p:sp>
      <p:sp>
        <p:nvSpPr>
          <p:cNvPr id="3" name="Espaço reservado para texto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rtlCol="0"/>
          <a:lstStyle/>
          <a:p>
            <a:pPr rtl="0"/>
            <a:fld id="{11D71D5B-D313-4931-BA88-C335B37EB4D8}" type="datetime1">
              <a:rPr lang="pt-BR" noProof="0" smtClean="0"/>
              <a:t>18/03/2021</a:t>
            </a:fld>
            <a:endParaRPr lang="pt-BR" noProof="0" dirty="0"/>
          </a:p>
        </p:txBody>
      </p:sp>
      <p:sp>
        <p:nvSpPr>
          <p:cNvPr id="8" name="Espaço Reservado para Rodapé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789EF5-3FD9-4423-A9E8-B67B4E902E9B}"/>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Data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rtlCol="0"/>
          <a:lstStyle/>
          <a:p>
            <a:pPr rtl="0"/>
            <a:fld id="{DA1C7A0E-B42A-456B-AEBA-571F75507D2F}" type="datetime1">
              <a:rPr lang="pt-BR" noProof="0" smtClean="0"/>
              <a:t>18/03/2021</a:t>
            </a:fld>
            <a:endParaRPr lang="pt-BR" noProof="0" dirty="0"/>
          </a:p>
        </p:txBody>
      </p:sp>
      <p:sp>
        <p:nvSpPr>
          <p:cNvPr id="4" name="Espaço Reservado para Rodapé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rtlCol="0"/>
          <a:lstStyle/>
          <a:p>
            <a:pPr rtl="0"/>
            <a:endParaRPr lang="pt-BR" noProof="0" dirty="0"/>
          </a:p>
        </p:txBody>
      </p:sp>
      <p:sp>
        <p:nvSpPr>
          <p:cNvPr id="5" name="Espaço Reservado para o Número do Slide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rtlCol="0"/>
          <a:lstStyle/>
          <a:p>
            <a:pPr rtl="0"/>
            <a:fld id="{60D68F8C-B5DE-427F-B7A8-944F8380312C}" type="datetime1">
              <a:rPr lang="pt-BR" noProof="0" smtClean="0"/>
              <a:t>18/03/2021</a:t>
            </a:fld>
            <a:endParaRPr lang="pt-BR" noProof="0" dirty="0"/>
          </a:p>
        </p:txBody>
      </p:sp>
      <p:sp>
        <p:nvSpPr>
          <p:cNvPr id="3" name="Espaço Reservado para Rodapé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rtlCol="0"/>
          <a:lstStyle/>
          <a:p>
            <a:pPr rtl="0"/>
            <a:endParaRPr lang="pt-BR" noProof="0" dirty="0"/>
          </a:p>
        </p:txBody>
      </p:sp>
      <p:sp>
        <p:nvSpPr>
          <p:cNvPr id="4" name="Espaço reservado para o número do slide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rtlCol="0" anchor="b"/>
          <a:lstStyle>
            <a:lvl1pPr>
              <a:defRPr sz="3200"/>
            </a:lvl1pPr>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rtlCol="0"/>
          <a:lstStyle/>
          <a:p>
            <a:pPr rtl="0"/>
            <a:fld id="{19E1403E-CEEB-486E-BFFE-F2ABD3EA2B9D}"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rtlCol="0"/>
          <a:lstStyle/>
          <a:p>
            <a:pPr rtl="0"/>
            <a:endParaRPr lang="pt-BR" noProof="0" dirty="0"/>
          </a:p>
        </p:txBody>
      </p:sp>
      <p:sp>
        <p:nvSpPr>
          <p:cNvPr id="7" name="Espaço Reservado para o Número do Slide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rtlCol="0" anchor="b"/>
          <a:lstStyle>
            <a:lvl1pPr>
              <a:defRPr sz="3200"/>
            </a:lvl1pPr>
          </a:lstStyle>
          <a:p>
            <a:pPr rtl="0"/>
            <a:r>
              <a:rPr lang="pt-BR" noProof="0"/>
              <a:t>Clique para editar o título Mestre</a:t>
            </a:r>
            <a:endParaRPr lang="pt-BR" noProof="0" dirty="0"/>
          </a:p>
        </p:txBody>
      </p:sp>
      <p:sp>
        <p:nvSpPr>
          <p:cNvPr id="3" name="Espaço reservado para imagem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dirty="0"/>
              <a:t>Clique no ícone para adicionar uma imagem</a:t>
            </a:r>
          </a:p>
        </p:txBody>
      </p:sp>
      <p:sp>
        <p:nvSpPr>
          <p:cNvPr id="4" name="Espaço reservado para texto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Clique para editar os estilos de texto Mestres</a:t>
            </a:r>
          </a:p>
        </p:txBody>
      </p:sp>
      <p:sp>
        <p:nvSpPr>
          <p:cNvPr id="5" name="Espaço Reservado para Data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rtlCol="0"/>
          <a:lstStyle/>
          <a:p>
            <a:pPr rtl="0"/>
            <a:fld id="{8720B5BA-228F-4A1E-AABA-D1BC480BDDE5}" type="datetime1">
              <a:rPr lang="pt-BR" noProof="0" smtClean="0"/>
              <a:t>18/03/2021</a:t>
            </a:fld>
            <a:endParaRPr lang="pt-BR" noProof="0" dirty="0"/>
          </a:p>
        </p:txBody>
      </p:sp>
      <p:sp>
        <p:nvSpPr>
          <p:cNvPr id="6" name="Espaço Reservado para Rodapé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rtlCol="0"/>
          <a:lstStyle/>
          <a:p>
            <a:pPr rtl="0"/>
            <a:endParaRPr lang="pt-BR" noProof="0" dirty="0"/>
          </a:p>
        </p:txBody>
      </p:sp>
      <p:sp>
        <p:nvSpPr>
          <p:cNvPr id="7" name="Espaço Reservado para o Número do Slide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rtlCol="0"/>
          <a:lstStyle/>
          <a:p>
            <a:pPr rtl="0"/>
            <a:fld id="{82EE24B5-652C-4DB5-B7C3-B5BBEC1280B1}" type="slidenum">
              <a:rPr lang="pt-BR" noProof="0" smtClean="0"/>
              <a:t>‹nº›</a:t>
            </a:fld>
            <a:endParaRPr lang="pt-BR"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dirty="0"/>
              <a:t>Clique para editar o estilo de título Mestre</a:t>
            </a:r>
          </a:p>
        </p:txBody>
      </p:sp>
      <p:sp>
        <p:nvSpPr>
          <p:cNvPr id="3" name="Espaço reservado para texto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88DAC1-3464-443E-9DEF-E31CD1B6A9EE}" type="datetime1">
              <a:rPr lang="pt-BR" noProof="0" smtClean="0"/>
              <a:t>18/03/2021</a:t>
            </a:fld>
            <a:endParaRPr lang="pt-BR" noProof="0" dirty="0"/>
          </a:p>
        </p:txBody>
      </p:sp>
      <p:sp>
        <p:nvSpPr>
          <p:cNvPr id="5" name="Espaço Reservado para Rodapé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dirty="0"/>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o Número do Slide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800" i="1">
                <a:solidFill>
                  <a:schemeClr val="tx2">
                    <a:alpha val="70000"/>
                  </a:schemeClr>
                </a:solidFill>
              </a:defRPr>
            </a:lvl1pPr>
          </a:lstStyle>
          <a:p>
            <a:fld id="{82EE24B5-652C-4DB5-B7C3-B5BBEC1280B1}" type="slidenum">
              <a:rPr lang="pt-BR" noProof="0" smtClean="0"/>
              <a:pPr/>
              <a:t>‹nº›</a:t>
            </a:fld>
            <a:endParaRPr lang="pt-BR"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Site&#10;&#10;Descrição gerada automaticamente">
            <a:extLst>
              <a:ext uri="{FF2B5EF4-FFF2-40B4-BE49-F238E27FC236}">
                <a16:creationId xmlns:a16="http://schemas.microsoft.com/office/drawing/2014/main" xmlns="" id="{71F70F98-901B-4291-BE18-AD280664D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4" name="CaixaDeTexto 13">
            <a:extLst>
              <a:ext uri="{FF2B5EF4-FFF2-40B4-BE49-F238E27FC236}">
                <a16:creationId xmlns:a16="http://schemas.microsoft.com/office/drawing/2014/main" xmlns="" id="{63353C54-D53A-40C5-B20C-9EE0A45BCCAD}"/>
              </a:ext>
            </a:extLst>
          </p:cNvPr>
          <p:cNvSpPr txBox="1"/>
          <p:nvPr/>
        </p:nvSpPr>
        <p:spPr>
          <a:xfrm>
            <a:off x="7023652" y="2067338"/>
            <a:ext cx="4704522" cy="1107996"/>
          </a:xfrm>
          <a:prstGeom prst="rect">
            <a:avLst/>
          </a:prstGeom>
          <a:noFill/>
        </p:spPr>
        <p:txBody>
          <a:bodyPr wrap="square" rtlCol="0">
            <a:spAutoFit/>
          </a:bodyPr>
          <a:lstStyle/>
          <a:p>
            <a:pPr algn="just"/>
            <a:r>
              <a:rPr lang="pt-BR" sz="2400" b="1" i="1" spc="65" dirty="0">
                <a:solidFill>
                  <a:srgbClr val="893A09"/>
                </a:solidFill>
                <a:cs typeface="Arial"/>
              </a:rPr>
              <a:t>A Ouvidoria em tempos de pandemia.</a:t>
            </a:r>
          </a:p>
          <a:p>
            <a:endParaRPr lang="pt-BR" dirty="0"/>
          </a:p>
        </p:txBody>
      </p:sp>
    </p:spTree>
    <p:extLst>
      <p:ext uri="{BB962C8B-B14F-4D97-AF65-F5344CB8AC3E}">
        <p14:creationId xmlns:p14="http://schemas.microsoft.com/office/powerpoint/2010/main" val="307360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13" descr="Mãos das pessoas">
            <a:extLst>
              <a:ext uri="{FF2B5EF4-FFF2-40B4-BE49-F238E27FC236}">
                <a16:creationId xmlns:a16="http://schemas.microsoft.com/office/drawing/2014/main" xmlns="" id="{3473867A-FBFD-45C7-BD5B-FDE711A8E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 y="0"/>
            <a:ext cx="12192000" cy="6858000"/>
          </a:xfrm>
          <a:prstGeom prst="rect">
            <a:avLst/>
          </a:prstGeom>
        </p:spPr>
      </p:pic>
      <p:sp>
        <p:nvSpPr>
          <p:cNvPr id="5" name="objeto 3" descr="Retângulo azul">
            <a:extLst>
              <a:ext uri="{FF2B5EF4-FFF2-40B4-BE49-F238E27FC236}">
                <a16:creationId xmlns:a16="http://schemas.microsoft.com/office/drawing/2014/main" xmlns="" id="{33BB357B-B238-4C43-8242-F33D9E1D4905}"/>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19" name="Título 18">
            <a:extLst>
              <a:ext uri="{FF2B5EF4-FFF2-40B4-BE49-F238E27FC236}">
                <a16:creationId xmlns:a16="http://schemas.microsoft.com/office/drawing/2014/main" xmlns="" id="{592443CF-1BB0-4648-AEBA-9AFB75D72A99}"/>
              </a:ext>
            </a:extLst>
          </p:cNvPr>
          <p:cNvSpPr>
            <a:spLocks noGrp="1"/>
          </p:cNvSpPr>
          <p:nvPr>
            <p:ph type="title"/>
          </p:nvPr>
        </p:nvSpPr>
        <p:spPr bwMode="white">
          <a:xfrm>
            <a:off x="837000" y="112668"/>
            <a:ext cx="10515600" cy="1325563"/>
          </a:xfrm>
        </p:spPr>
        <p:txBody>
          <a:bodyPr rtlCol="0"/>
          <a:lstStyle/>
          <a:p>
            <a:pPr rtl="0"/>
            <a:r>
              <a:rPr lang="pt-BR" dirty="0">
                <a:solidFill>
                  <a:schemeClr val="bg1"/>
                </a:solidFill>
              </a:rPr>
              <a:t>DEMANDAS RECEBIDAS NA OUVIDORIA EM 2020</a:t>
            </a:r>
            <a:endParaRPr lang="pt-BR" dirty="0"/>
          </a:p>
        </p:txBody>
      </p:sp>
      <p:sp>
        <p:nvSpPr>
          <p:cNvPr id="6" name="Oval 5" descr="Círculo branco">
            <a:extLst>
              <a:ext uri="{FF2B5EF4-FFF2-40B4-BE49-F238E27FC236}">
                <a16:creationId xmlns:a16="http://schemas.microsoft.com/office/drawing/2014/main" xmlns="" id="{18308D5A-12F5-4BB2-A4E0-37BA17CB1AB5}"/>
              </a:ext>
            </a:extLst>
          </p:cNvPr>
          <p:cNvSpPr/>
          <p:nvPr/>
        </p:nvSpPr>
        <p:spPr>
          <a:xfrm>
            <a:off x="3848746" y="1611824"/>
            <a:ext cx="4494508" cy="4494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9" name="objeto 5" descr="Retângulo bege">
            <a:extLst>
              <a:ext uri="{FF2B5EF4-FFF2-40B4-BE49-F238E27FC236}">
                <a16:creationId xmlns:a16="http://schemas.microsoft.com/office/drawing/2014/main" xmlns="" id="{3C19A568-7E73-443A-A183-2C3EDA0087DF}"/>
              </a:ext>
            </a:extLst>
          </p:cNvPr>
          <p:cNvSpPr/>
          <p:nvPr/>
        </p:nvSpPr>
        <p:spPr bwMode="white">
          <a:xfrm>
            <a:off x="954111" y="1044075"/>
            <a:ext cx="10084949" cy="45719"/>
          </a:xfrm>
          <a:custGeom>
            <a:avLst/>
            <a:gdLst/>
            <a:ahLst/>
            <a:cxnLst/>
            <a:rect l="l" t="t" r="r" b="b"/>
            <a:pathLst>
              <a:path w="3931920">
                <a:moveTo>
                  <a:pt x="0" y="0"/>
                </a:moveTo>
                <a:lnTo>
                  <a:pt x="3931920" y="0"/>
                </a:lnTo>
              </a:path>
            </a:pathLst>
          </a:custGeom>
          <a:ln w="54864">
            <a:solidFill>
              <a:schemeClr val="accent4"/>
            </a:solidFill>
          </a:ln>
        </p:spPr>
        <p:txBody>
          <a:bodyPr wrap="square" lIns="0" tIns="0" rIns="0" bIns="0" rtlCol="0"/>
          <a:lstStyle/>
          <a:p>
            <a:pPr rtl="0"/>
            <a:endParaRPr lang="pt-BR" dirty="0"/>
          </a:p>
        </p:txBody>
      </p:sp>
      <p:graphicFrame>
        <p:nvGraphicFramePr>
          <p:cNvPr id="10" name="Espaço Reservado para Conteúdo 24" descr="Gráfico">
            <a:extLst>
              <a:ext uri="{FF2B5EF4-FFF2-40B4-BE49-F238E27FC236}">
                <a16:creationId xmlns:a16="http://schemas.microsoft.com/office/drawing/2014/main" xmlns="" id="{4AF4332F-83BC-4DC5-9516-227508BC570F}"/>
              </a:ext>
            </a:extLst>
          </p:cNvPr>
          <p:cNvGraphicFramePr>
            <a:graphicFrameLocks/>
          </p:cNvGraphicFramePr>
          <p:nvPr>
            <p:extLst>
              <p:ext uri="{D42A27DB-BD31-4B8C-83A1-F6EECF244321}">
                <p14:modId xmlns:p14="http://schemas.microsoft.com/office/powerpoint/2010/main" val="1365952799"/>
              </p:ext>
            </p:extLst>
          </p:nvPr>
        </p:nvGraphicFramePr>
        <p:xfrm>
          <a:off x="2520157" y="1728000"/>
          <a:ext cx="7151687" cy="431958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to 7">
            <a:extLst>
              <a:ext uri="{FF2B5EF4-FFF2-40B4-BE49-F238E27FC236}">
                <a16:creationId xmlns:a16="http://schemas.microsoft.com/office/drawing/2014/main" xmlns="" id="{ADD866C3-A26F-4579-B7C3-5EFD9B87C03B}"/>
              </a:ext>
            </a:extLst>
          </p:cNvPr>
          <p:cNvSpPr txBox="1"/>
          <p:nvPr/>
        </p:nvSpPr>
        <p:spPr>
          <a:xfrm>
            <a:off x="1548800" y="1511362"/>
            <a:ext cx="2652676" cy="682238"/>
          </a:xfrm>
          <a:prstGeom prst="rect">
            <a:avLst/>
          </a:prstGeom>
        </p:spPr>
        <p:txBody>
          <a:bodyPr vert="horz" wrap="square" lIns="0" tIns="43180" rIns="0" bIns="0" rtlCol="0">
            <a:spAutoFit/>
          </a:bodyPr>
          <a:lstStyle/>
          <a:p>
            <a:pPr marL="12700" algn="r" rtl="0">
              <a:spcBef>
                <a:spcPts val="340"/>
              </a:spcBef>
            </a:pPr>
            <a:r>
              <a:rPr lang="pt-BR" sz="1400" b="1" i="1" spc="15" dirty="0">
                <a:solidFill>
                  <a:schemeClr val="bg1"/>
                </a:solidFill>
                <a:cs typeface="Arial"/>
              </a:rPr>
              <a:t>WHATSAPP DA OUVIDORIA</a:t>
            </a:r>
          </a:p>
          <a:p>
            <a:pPr marL="12700" algn="r" rtl="0">
              <a:spcBef>
                <a:spcPts val="340"/>
              </a:spcBef>
            </a:pPr>
            <a:r>
              <a:rPr lang="pt-BR" sz="2500" b="1" dirty="0">
                <a:solidFill>
                  <a:schemeClr val="bg1"/>
                </a:solidFill>
                <a:latin typeface="+mj-lt"/>
              </a:rPr>
              <a:t>1.568</a:t>
            </a:r>
          </a:p>
        </p:txBody>
      </p:sp>
      <p:sp>
        <p:nvSpPr>
          <p:cNvPr id="12" name="objeto 8">
            <a:extLst>
              <a:ext uri="{FF2B5EF4-FFF2-40B4-BE49-F238E27FC236}">
                <a16:creationId xmlns:a16="http://schemas.microsoft.com/office/drawing/2014/main" xmlns="" id="{9443DAA2-8BB3-4983-BE18-DE25682FF713}"/>
              </a:ext>
            </a:extLst>
          </p:cNvPr>
          <p:cNvSpPr txBox="1"/>
          <p:nvPr/>
        </p:nvSpPr>
        <p:spPr>
          <a:xfrm>
            <a:off x="9110009" y="1453869"/>
            <a:ext cx="2582231" cy="1341393"/>
          </a:xfrm>
          <a:prstGeom prst="rect">
            <a:avLst/>
          </a:prstGeom>
        </p:spPr>
        <p:txBody>
          <a:bodyPr vert="horz" wrap="square" lIns="0" tIns="43180" rIns="0" bIns="0" rtlCol="0">
            <a:spAutoFit/>
          </a:bodyPr>
          <a:lstStyle/>
          <a:p>
            <a:pPr marL="12700" rtl="0">
              <a:lnSpc>
                <a:spcPct val="100000"/>
              </a:lnSpc>
              <a:spcBef>
                <a:spcPts val="340"/>
              </a:spcBef>
            </a:pPr>
            <a:r>
              <a:rPr lang="pt-BR" sz="1400" b="1" i="1" spc="15" dirty="0">
                <a:solidFill>
                  <a:schemeClr val="bg1"/>
                </a:solidFill>
                <a:cs typeface="Arial"/>
              </a:rPr>
              <a:t>DEMANDAS DE OUTRAS OUVIDORIAS (FALA.BR, DISQUE 100, FORM. ONDE FALTA ÁGUA E OUTROS)</a:t>
            </a:r>
          </a:p>
          <a:p>
            <a:pPr marL="12700" rtl="0">
              <a:lnSpc>
                <a:spcPct val="100000"/>
              </a:lnSpc>
              <a:spcBef>
                <a:spcPts val="425"/>
              </a:spcBef>
            </a:pPr>
            <a:r>
              <a:rPr lang="pt-BR" sz="2500" b="1" dirty="0">
                <a:solidFill>
                  <a:schemeClr val="bg1"/>
                </a:solidFill>
                <a:latin typeface="+mj-lt"/>
              </a:rPr>
              <a:t>11.897</a:t>
            </a:r>
          </a:p>
        </p:txBody>
      </p:sp>
      <p:sp>
        <p:nvSpPr>
          <p:cNvPr id="13" name="objeto 9">
            <a:extLst>
              <a:ext uri="{FF2B5EF4-FFF2-40B4-BE49-F238E27FC236}">
                <a16:creationId xmlns:a16="http://schemas.microsoft.com/office/drawing/2014/main" xmlns="" id="{45E34A9E-134A-42FD-820E-74C9C4A6E06E}"/>
              </a:ext>
            </a:extLst>
          </p:cNvPr>
          <p:cNvSpPr txBox="1"/>
          <p:nvPr/>
        </p:nvSpPr>
        <p:spPr>
          <a:xfrm>
            <a:off x="9387354" y="4245707"/>
            <a:ext cx="2023338" cy="682238"/>
          </a:xfrm>
          <a:prstGeom prst="rect">
            <a:avLst/>
          </a:prstGeom>
        </p:spPr>
        <p:txBody>
          <a:bodyPr vert="horz" wrap="square" lIns="0" tIns="43180" rIns="0" bIns="0" rtlCol="0">
            <a:spAutoFit/>
          </a:bodyPr>
          <a:lstStyle/>
          <a:p>
            <a:pPr marL="12700" algn="just" rtl="0">
              <a:spcBef>
                <a:spcPts val="340"/>
              </a:spcBef>
            </a:pPr>
            <a:r>
              <a:rPr lang="pt-BR" sz="1400" b="1" i="1" spc="15" dirty="0">
                <a:solidFill>
                  <a:schemeClr val="bg1"/>
                </a:solidFill>
                <a:cs typeface="Arial"/>
              </a:rPr>
              <a:t>TELEFONE 127</a:t>
            </a:r>
          </a:p>
          <a:p>
            <a:pPr marL="12700" algn="just" rtl="0">
              <a:lnSpc>
                <a:spcPct val="100000"/>
              </a:lnSpc>
              <a:spcBef>
                <a:spcPts val="340"/>
              </a:spcBef>
            </a:pPr>
            <a:r>
              <a:rPr lang="pt-BR" sz="2500" b="1" dirty="0">
                <a:solidFill>
                  <a:schemeClr val="bg1"/>
                </a:solidFill>
                <a:latin typeface="+mj-lt"/>
              </a:rPr>
              <a:t>7.190</a:t>
            </a:r>
          </a:p>
        </p:txBody>
      </p:sp>
      <p:sp>
        <p:nvSpPr>
          <p:cNvPr id="14" name="objeto 7">
            <a:extLst>
              <a:ext uri="{FF2B5EF4-FFF2-40B4-BE49-F238E27FC236}">
                <a16:creationId xmlns:a16="http://schemas.microsoft.com/office/drawing/2014/main" xmlns="" id="{FFC4D6E5-F39D-4148-8E29-64D0DE6071D2}"/>
              </a:ext>
            </a:extLst>
          </p:cNvPr>
          <p:cNvSpPr txBox="1"/>
          <p:nvPr/>
        </p:nvSpPr>
        <p:spPr>
          <a:xfrm>
            <a:off x="179350" y="3479118"/>
            <a:ext cx="2706236" cy="682238"/>
          </a:xfrm>
          <a:prstGeom prst="rect">
            <a:avLst/>
          </a:prstGeom>
        </p:spPr>
        <p:txBody>
          <a:bodyPr vert="horz" wrap="square" lIns="0" tIns="43180" rIns="0" bIns="0" rtlCol="0">
            <a:spAutoFit/>
          </a:bodyPr>
          <a:lstStyle/>
          <a:p>
            <a:pPr marL="12700" algn="r" rtl="0">
              <a:lnSpc>
                <a:spcPct val="100000"/>
              </a:lnSpc>
              <a:spcBef>
                <a:spcPts val="340"/>
              </a:spcBef>
            </a:pPr>
            <a:r>
              <a:rPr lang="pt-BR" sz="1400" b="1" i="1" spc="20" dirty="0">
                <a:solidFill>
                  <a:schemeClr val="bg1"/>
                </a:solidFill>
                <a:cs typeface="Arial"/>
              </a:rPr>
              <a:t>FORMULÁRIO ELETRÔNICO</a:t>
            </a:r>
            <a:endParaRPr lang="pt-BR" sz="1400" b="1" i="1" spc="15" dirty="0">
              <a:solidFill>
                <a:schemeClr val="bg1"/>
              </a:solidFill>
              <a:cs typeface="Arial"/>
            </a:endParaRPr>
          </a:p>
          <a:p>
            <a:pPr marL="12700" algn="r" rtl="0">
              <a:lnSpc>
                <a:spcPct val="100000"/>
              </a:lnSpc>
              <a:spcBef>
                <a:spcPts val="340"/>
              </a:spcBef>
            </a:pPr>
            <a:r>
              <a:rPr lang="pt-BR" sz="2500" b="1" dirty="0">
                <a:solidFill>
                  <a:schemeClr val="bg1"/>
                </a:solidFill>
                <a:latin typeface="+mj-lt"/>
                <a:cs typeface="Avenir Black"/>
              </a:rPr>
              <a:t>26.847</a:t>
            </a:r>
            <a:endParaRPr lang="pt-BR" sz="2500" dirty="0">
              <a:solidFill>
                <a:schemeClr val="bg1"/>
              </a:solidFill>
              <a:latin typeface="+mj-lt"/>
              <a:cs typeface="Avenir Black"/>
            </a:endParaRPr>
          </a:p>
        </p:txBody>
      </p:sp>
      <p:cxnSp>
        <p:nvCxnSpPr>
          <p:cNvPr id="15" name="Conector Reto 14" descr="Linha branca">
            <a:extLst>
              <a:ext uri="{FF2B5EF4-FFF2-40B4-BE49-F238E27FC236}">
                <a16:creationId xmlns:a16="http://schemas.microsoft.com/office/drawing/2014/main" xmlns="" id="{8F10C47F-8DB6-4F10-999F-9F0945EF1066}"/>
              </a:ext>
            </a:extLst>
          </p:cNvPr>
          <p:cNvCxnSpPr/>
          <p:nvPr/>
        </p:nvCxnSpPr>
        <p:spPr>
          <a:xfrm>
            <a:off x="2925273" y="3904062"/>
            <a:ext cx="9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descr="Linha branca">
            <a:extLst>
              <a:ext uri="{FF2B5EF4-FFF2-40B4-BE49-F238E27FC236}">
                <a16:creationId xmlns:a16="http://schemas.microsoft.com/office/drawing/2014/main" xmlns="" id="{ABF823CE-8F30-44E8-A4F3-B87E440DA298}"/>
              </a:ext>
            </a:extLst>
          </p:cNvPr>
          <p:cNvCxnSpPr>
            <a:cxnSpLocks/>
          </p:cNvCxnSpPr>
          <p:nvPr/>
        </p:nvCxnSpPr>
        <p:spPr>
          <a:xfrm>
            <a:off x="7419902" y="2182055"/>
            <a:ext cx="1690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to 16" descr="Linha branca">
            <a:extLst>
              <a:ext uri="{FF2B5EF4-FFF2-40B4-BE49-F238E27FC236}">
                <a16:creationId xmlns:a16="http://schemas.microsoft.com/office/drawing/2014/main" xmlns="" id="{1EC67F4A-791B-465C-A6D0-425D45D4BDC4}"/>
              </a:ext>
            </a:extLst>
          </p:cNvPr>
          <p:cNvCxnSpPr>
            <a:cxnSpLocks/>
          </p:cNvCxnSpPr>
          <p:nvPr/>
        </p:nvCxnSpPr>
        <p:spPr>
          <a:xfrm>
            <a:off x="4211717" y="1776173"/>
            <a:ext cx="14091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descr="Linha branca">
            <a:extLst>
              <a:ext uri="{FF2B5EF4-FFF2-40B4-BE49-F238E27FC236}">
                <a16:creationId xmlns:a16="http://schemas.microsoft.com/office/drawing/2014/main" xmlns="" id="{21CEE569-9C3A-4C5E-A777-4A90772E84F2}"/>
              </a:ext>
            </a:extLst>
          </p:cNvPr>
          <p:cNvCxnSpPr>
            <a:cxnSpLocks/>
          </p:cNvCxnSpPr>
          <p:nvPr/>
        </p:nvCxnSpPr>
        <p:spPr>
          <a:xfrm>
            <a:off x="8134450" y="4559339"/>
            <a:ext cx="12529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bjeto 9">
            <a:extLst>
              <a:ext uri="{FF2B5EF4-FFF2-40B4-BE49-F238E27FC236}">
                <a16:creationId xmlns:a16="http://schemas.microsoft.com/office/drawing/2014/main" xmlns="" id="{6B589ED3-EA15-4F27-A833-9BC797E934AD}"/>
              </a:ext>
            </a:extLst>
          </p:cNvPr>
          <p:cNvSpPr txBox="1"/>
          <p:nvPr/>
        </p:nvSpPr>
        <p:spPr>
          <a:xfrm>
            <a:off x="9266727" y="3137999"/>
            <a:ext cx="2582232" cy="682238"/>
          </a:xfrm>
          <a:prstGeom prst="rect">
            <a:avLst/>
          </a:prstGeom>
        </p:spPr>
        <p:txBody>
          <a:bodyPr vert="horz" wrap="square" lIns="0" tIns="43180" rIns="0" bIns="0" rtlCol="0">
            <a:spAutoFit/>
          </a:bodyPr>
          <a:lstStyle/>
          <a:p>
            <a:pPr marL="12700" algn="just" rtl="0">
              <a:spcBef>
                <a:spcPts val="340"/>
              </a:spcBef>
            </a:pPr>
            <a:r>
              <a:rPr lang="pt-BR" sz="1400" b="1" i="1" spc="15" dirty="0">
                <a:solidFill>
                  <a:schemeClr val="bg1"/>
                </a:solidFill>
                <a:cs typeface="Arial"/>
              </a:rPr>
              <a:t>ATENDIMENTO PRESENCIAL</a:t>
            </a:r>
          </a:p>
          <a:p>
            <a:pPr marL="12700" algn="just" rtl="0">
              <a:lnSpc>
                <a:spcPct val="100000"/>
              </a:lnSpc>
              <a:spcBef>
                <a:spcPts val="340"/>
              </a:spcBef>
            </a:pPr>
            <a:r>
              <a:rPr lang="pt-BR" sz="2500" b="1" dirty="0">
                <a:solidFill>
                  <a:schemeClr val="bg1"/>
                </a:solidFill>
                <a:latin typeface="+mj-lt"/>
              </a:rPr>
              <a:t>530</a:t>
            </a:r>
          </a:p>
        </p:txBody>
      </p:sp>
      <p:cxnSp>
        <p:nvCxnSpPr>
          <p:cNvPr id="21" name="Conector Reto 17" descr="Linha branca">
            <a:extLst>
              <a:ext uri="{FF2B5EF4-FFF2-40B4-BE49-F238E27FC236}">
                <a16:creationId xmlns:a16="http://schemas.microsoft.com/office/drawing/2014/main" xmlns="" id="{797F7F0F-6DB4-420F-BA8F-C8DEBA527923}"/>
              </a:ext>
            </a:extLst>
          </p:cNvPr>
          <p:cNvCxnSpPr>
            <a:cxnSpLocks/>
          </p:cNvCxnSpPr>
          <p:nvPr/>
        </p:nvCxnSpPr>
        <p:spPr>
          <a:xfrm>
            <a:off x="8300576" y="3485184"/>
            <a:ext cx="9661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ector Reto 17" descr="Linha branca">
            <a:extLst>
              <a:ext uri="{FF2B5EF4-FFF2-40B4-BE49-F238E27FC236}">
                <a16:creationId xmlns:a16="http://schemas.microsoft.com/office/drawing/2014/main" xmlns="" id="{5885BC58-6A1E-47B3-82B4-4AE948E3189D}"/>
              </a:ext>
            </a:extLst>
          </p:cNvPr>
          <p:cNvCxnSpPr>
            <a:cxnSpLocks/>
          </p:cNvCxnSpPr>
          <p:nvPr/>
        </p:nvCxnSpPr>
        <p:spPr>
          <a:xfrm>
            <a:off x="7419902" y="5351867"/>
            <a:ext cx="955730" cy="690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objeto 9">
            <a:extLst>
              <a:ext uri="{FF2B5EF4-FFF2-40B4-BE49-F238E27FC236}">
                <a16:creationId xmlns:a16="http://schemas.microsoft.com/office/drawing/2014/main" xmlns="" id="{9C07CA1A-D87C-4662-B9F3-779D5454D6F1}"/>
              </a:ext>
            </a:extLst>
          </p:cNvPr>
          <p:cNvSpPr txBox="1"/>
          <p:nvPr/>
        </p:nvSpPr>
        <p:spPr>
          <a:xfrm>
            <a:off x="8398633" y="5076809"/>
            <a:ext cx="3152213" cy="1367041"/>
          </a:xfrm>
          <a:prstGeom prst="rect">
            <a:avLst/>
          </a:prstGeom>
        </p:spPr>
        <p:txBody>
          <a:bodyPr vert="horz" wrap="square" lIns="0" tIns="43180" rIns="0" bIns="0" rtlCol="0">
            <a:spAutoFit/>
          </a:bodyPr>
          <a:lstStyle/>
          <a:p>
            <a:pPr marL="12700" rtl="0">
              <a:spcBef>
                <a:spcPts val="340"/>
              </a:spcBef>
            </a:pPr>
            <a:r>
              <a:rPr lang="pt-BR" sz="1400" b="1" i="1" spc="15" dirty="0">
                <a:solidFill>
                  <a:schemeClr val="bg1"/>
                </a:solidFill>
                <a:cs typeface="Arial"/>
              </a:rPr>
              <a:t>FACEBOOK, (27) CORRESPONDÊNCIA, (0) OUVIDORIA ITINERANTE, (0)</a:t>
            </a:r>
          </a:p>
          <a:p>
            <a:pPr marL="12700" rtl="0">
              <a:spcBef>
                <a:spcPts val="340"/>
              </a:spcBef>
            </a:pPr>
            <a:r>
              <a:rPr lang="pt-BR" sz="1400" b="1" i="1" spc="15" dirty="0">
                <a:solidFill>
                  <a:schemeClr val="bg1"/>
                </a:solidFill>
                <a:cs typeface="Arial"/>
              </a:rPr>
              <a:t>CONSUMIDOR VENCEDOR, (94)</a:t>
            </a:r>
          </a:p>
          <a:p>
            <a:pPr marL="12700" rtl="0">
              <a:lnSpc>
                <a:spcPct val="100000"/>
              </a:lnSpc>
              <a:spcBef>
                <a:spcPts val="340"/>
              </a:spcBef>
            </a:pPr>
            <a:r>
              <a:rPr lang="pt-BR" sz="2500" b="1" dirty="0">
                <a:solidFill>
                  <a:schemeClr val="bg1"/>
                </a:solidFill>
                <a:latin typeface="+mj-lt"/>
              </a:rPr>
              <a:t>121</a:t>
            </a:r>
          </a:p>
        </p:txBody>
      </p:sp>
      <p:pic>
        <p:nvPicPr>
          <p:cNvPr id="35" name="Imagem 34" descr="Sem Título-1.png">
            <a:hlinkClick r:id="rId5" action="ppaction://hlinksldjump"/>
            <a:extLst>
              <a:ext uri="{FF2B5EF4-FFF2-40B4-BE49-F238E27FC236}">
                <a16:creationId xmlns:a16="http://schemas.microsoft.com/office/drawing/2014/main" xmlns="" id="{79E17E3B-EAB6-45F4-934C-0FE652DFAE57}"/>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16628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300" fill="hold"/>
                                        <p:tgtEl>
                                          <p:spTgt spid="15"/>
                                        </p:tgtEl>
                                        <p:attrNameLst>
                                          <p:attrName>ppt_w</p:attrName>
                                        </p:attrNameLst>
                                      </p:cBhvr>
                                      <p:tavLst>
                                        <p:tav tm="0">
                                          <p:val>
                                            <p:fltVal val="0"/>
                                          </p:val>
                                        </p:tav>
                                        <p:tav tm="100000">
                                          <p:val>
                                            <p:strVal val="#ppt_w"/>
                                          </p:val>
                                        </p:tav>
                                      </p:tavLst>
                                    </p:anim>
                                    <p:anim calcmode="lin" valueType="num">
                                      <p:cBhvr>
                                        <p:cTn id="12" dur="300" fill="hold"/>
                                        <p:tgtEl>
                                          <p:spTgt spid="15"/>
                                        </p:tgtEl>
                                        <p:attrNameLst>
                                          <p:attrName>ppt_h</p:attrName>
                                        </p:attrNameLst>
                                      </p:cBhvr>
                                      <p:tavLst>
                                        <p:tav tm="0">
                                          <p:val>
                                            <p:fltVal val="0"/>
                                          </p:val>
                                        </p:tav>
                                        <p:tav tm="100000">
                                          <p:val>
                                            <p:strVal val="#ppt_h"/>
                                          </p:val>
                                        </p:tav>
                                      </p:tavLst>
                                    </p:anim>
                                    <p:animEffect transition="in" filter="fade">
                                      <p:cBhvr>
                                        <p:cTn id="13" dur="300"/>
                                        <p:tgtEl>
                                          <p:spTgt spid="15"/>
                                        </p:tgtEl>
                                      </p:cBhvr>
                                    </p:animEffect>
                                  </p:childTnLst>
                                </p:cTn>
                              </p:par>
                            </p:childTnLst>
                          </p:cTn>
                        </p:par>
                        <p:par>
                          <p:cTn id="14" fill="hold">
                            <p:stCondLst>
                              <p:cond delay="13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300" fill="hold"/>
                                        <p:tgtEl>
                                          <p:spTgt spid="14"/>
                                        </p:tgtEl>
                                        <p:attrNameLst>
                                          <p:attrName>ppt_w</p:attrName>
                                        </p:attrNameLst>
                                      </p:cBhvr>
                                      <p:tavLst>
                                        <p:tav tm="0">
                                          <p:val>
                                            <p:fltVal val="0"/>
                                          </p:val>
                                        </p:tav>
                                        <p:tav tm="100000">
                                          <p:val>
                                            <p:strVal val="#ppt_w"/>
                                          </p:val>
                                        </p:tav>
                                      </p:tavLst>
                                    </p:anim>
                                    <p:anim calcmode="lin" valueType="num">
                                      <p:cBhvr>
                                        <p:cTn id="18" dur="300" fill="hold"/>
                                        <p:tgtEl>
                                          <p:spTgt spid="14"/>
                                        </p:tgtEl>
                                        <p:attrNameLst>
                                          <p:attrName>ppt_h</p:attrName>
                                        </p:attrNameLst>
                                      </p:cBhvr>
                                      <p:tavLst>
                                        <p:tav tm="0">
                                          <p:val>
                                            <p:fltVal val="0"/>
                                          </p:val>
                                        </p:tav>
                                        <p:tav tm="100000">
                                          <p:val>
                                            <p:strVal val="#ppt_h"/>
                                          </p:val>
                                        </p:tav>
                                      </p:tavLst>
                                    </p:anim>
                                    <p:animEffect transition="in" filter="fade">
                                      <p:cBhvr>
                                        <p:cTn id="19" dur="300"/>
                                        <p:tgtEl>
                                          <p:spTgt spid="14"/>
                                        </p:tgtEl>
                                      </p:cBhvr>
                                    </p:animEffect>
                                  </p:childTnLst>
                                </p:cTn>
                              </p:par>
                            </p:childTnLst>
                          </p:cTn>
                        </p:par>
                        <p:par>
                          <p:cTn id="20" fill="hold">
                            <p:stCondLst>
                              <p:cond delay="16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300" fill="hold"/>
                                        <p:tgtEl>
                                          <p:spTgt spid="17"/>
                                        </p:tgtEl>
                                        <p:attrNameLst>
                                          <p:attrName>ppt_w</p:attrName>
                                        </p:attrNameLst>
                                      </p:cBhvr>
                                      <p:tavLst>
                                        <p:tav tm="0">
                                          <p:val>
                                            <p:fltVal val="0"/>
                                          </p:val>
                                        </p:tav>
                                        <p:tav tm="100000">
                                          <p:val>
                                            <p:strVal val="#ppt_w"/>
                                          </p:val>
                                        </p:tav>
                                      </p:tavLst>
                                    </p:anim>
                                    <p:anim calcmode="lin" valueType="num">
                                      <p:cBhvr>
                                        <p:cTn id="24" dur="300" fill="hold"/>
                                        <p:tgtEl>
                                          <p:spTgt spid="17"/>
                                        </p:tgtEl>
                                        <p:attrNameLst>
                                          <p:attrName>ppt_h</p:attrName>
                                        </p:attrNameLst>
                                      </p:cBhvr>
                                      <p:tavLst>
                                        <p:tav tm="0">
                                          <p:val>
                                            <p:fltVal val="0"/>
                                          </p:val>
                                        </p:tav>
                                        <p:tav tm="100000">
                                          <p:val>
                                            <p:strVal val="#ppt_h"/>
                                          </p:val>
                                        </p:tav>
                                      </p:tavLst>
                                    </p:anim>
                                    <p:animEffect transition="in" filter="fade">
                                      <p:cBhvr>
                                        <p:cTn id="25" dur="300"/>
                                        <p:tgtEl>
                                          <p:spTgt spid="17"/>
                                        </p:tgtEl>
                                      </p:cBhvr>
                                    </p:animEffect>
                                  </p:childTnLst>
                                </p:cTn>
                              </p:par>
                            </p:childTnLst>
                          </p:cTn>
                        </p:par>
                        <p:par>
                          <p:cTn id="26" fill="hold">
                            <p:stCondLst>
                              <p:cond delay="19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childTnLst>
                          </p:cTn>
                        </p:par>
                        <p:par>
                          <p:cTn id="32" fill="hold">
                            <p:stCondLst>
                              <p:cond delay="22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300" fill="hold"/>
                                        <p:tgtEl>
                                          <p:spTgt spid="16"/>
                                        </p:tgtEl>
                                        <p:attrNameLst>
                                          <p:attrName>ppt_w</p:attrName>
                                        </p:attrNameLst>
                                      </p:cBhvr>
                                      <p:tavLst>
                                        <p:tav tm="0">
                                          <p:val>
                                            <p:fltVal val="0"/>
                                          </p:val>
                                        </p:tav>
                                        <p:tav tm="100000">
                                          <p:val>
                                            <p:strVal val="#ppt_w"/>
                                          </p:val>
                                        </p:tav>
                                      </p:tavLst>
                                    </p:anim>
                                    <p:anim calcmode="lin" valueType="num">
                                      <p:cBhvr>
                                        <p:cTn id="36" dur="300" fill="hold"/>
                                        <p:tgtEl>
                                          <p:spTgt spid="16"/>
                                        </p:tgtEl>
                                        <p:attrNameLst>
                                          <p:attrName>ppt_h</p:attrName>
                                        </p:attrNameLst>
                                      </p:cBhvr>
                                      <p:tavLst>
                                        <p:tav tm="0">
                                          <p:val>
                                            <p:fltVal val="0"/>
                                          </p:val>
                                        </p:tav>
                                        <p:tav tm="100000">
                                          <p:val>
                                            <p:strVal val="#ppt_h"/>
                                          </p:val>
                                        </p:tav>
                                      </p:tavLst>
                                    </p:anim>
                                    <p:animEffect transition="in" filter="fade">
                                      <p:cBhvr>
                                        <p:cTn id="37" dur="300"/>
                                        <p:tgtEl>
                                          <p:spTgt spid="16"/>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300" fill="hold"/>
                                        <p:tgtEl>
                                          <p:spTgt spid="12"/>
                                        </p:tgtEl>
                                        <p:attrNameLst>
                                          <p:attrName>ppt_w</p:attrName>
                                        </p:attrNameLst>
                                      </p:cBhvr>
                                      <p:tavLst>
                                        <p:tav tm="0">
                                          <p:val>
                                            <p:fltVal val="0"/>
                                          </p:val>
                                        </p:tav>
                                        <p:tav tm="100000">
                                          <p:val>
                                            <p:strVal val="#ppt_w"/>
                                          </p:val>
                                        </p:tav>
                                      </p:tavLst>
                                    </p:anim>
                                    <p:anim calcmode="lin" valueType="num">
                                      <p:cBhvr>
                                        <p:cTn id="42" dur="300" fill="hold"/>
                                        <p:tgtEl>
                                          <p:spTgt spid="12"/>
                                        </p:tgtEl>
                                        <p:attrNameLst>
                                          <p:attrName>ppt_h</p:attrName>
                                        </p:attrNameLst>
                                      </p:cBhvr>
                                      <p:tavLst>
                                        <p:tav tm="0">
                                          <p:val>
                                            <p:fltVal val="0"/>
                                          </p:val>
                                        </p:tav>
                                        <p:tav tm="100000">
                                          <p:val>
                                            <p:strVal val="#ppt_h"/>
                                          </p:val>
                                        </p:tav>
                                      </p:tavLst>
                                    </p:anim>
                                    <p:animEffect transition="in" filter="fade">
                                      <p:cBhvr>
                                        <p:cTn id="43" dur="300"/>
                                        <p:tgtEl>
                                          <p:spTgt spid="12"/>
                                        </p:tgtEl>
                                      </p:cBhvr>
                                    </p:animEffect>
                                  </p:childTnLst>
                                </p:cTn>
                              </p:par>
                            </p:childTnLst>
                          </p:cTn>
                        </p:par>
                        <p:par>
                          <p:cTn id="44" fill="hold">
                            <p:stCondLst>
                              <p:cond delay="28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animEffect transition="in" filter="fade">
                                      <p:cBhvr>
                                        <p:cTn id="49" dur="300"/>
                                        <p:tgtEl>
                                          <p:spTgt spid="21"/>
                                        </p:tgtEl>
                                      </p:cBhvr>
                                    </p:animEffect>
                                  </p:childTnLst>
                                </p:cTn>
                              </p:par>
                            </p:childTnLst>
                          </p:cTn>
                        </p:par>
                        <p:par>
                          <p:cTn id="50" fill="hold">
                            <p:stCondLst>
                              <p:cond delay="31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300" fill="hold"/>
                                        <p:tgtEl>
                                          <p:spTgt spid="20"/>
                                        </p:tgtEl>
                                        <p:attrNameLst>
                                          <p:attrName>ppt_w</p:attrName>
                                        </p:attrNameLst>
                                      </p:cBhvr>
                                      <p:tavLst>
                                        <p:tav tm="0">
                                          <p:val>
                                            <p:fltVal val="0"/>
                                          </p:val>
                                        </p:tav>
                                        <p:tav tm="100000">
                                          <p:val>
                                            <p:strVal val="#ppt_w"/>
                                          </p:val>
                                        </p:tav>
                                      </p:tavLst>
                                    </p:anim>
                                    <p:anim calcmode="lin" valueType="num">
                                      <p:cBhvr>
                                        <p:cTn id="54" dur="300" fill="hold"/>
                                        <p:tgtEl>
                                          <p:spTgt spid="20"/>
                                        </p:tgtEl>
                                        <p:attrNameLst>
                                          <p:attrName>ppt_h</p:attrName>
                                        </p:attrNameLst>
                                      </p:cBhvr>
                                      <p:tavLst>
                                        <p:tav tm="0">
                                          <p:val>
                                            <p:fltVal val="0"/>
                                          </p:val>
                                        </p:tav>
                                        <p:tav tm="100000">
                                          <p:val>
                                            <p:strVal val="#ppt_h"/>
                                          </p:val>
                                        </p:tav>
                                      </p:tavLst>
                                    </p:anim>
                                    <p:animEffect transition="in" filter="fade">
                                      <p:cBhvr>
                                        <p:cTn id="55" dur="300"/>
                                        <p:tgtEl>
                                          <p:spTgt spid="20"/>
                                        </p:tgtEl>
                                      </p:cBhvr>
                                    </p:animEffect>
                                  </p:childTnLst>
                                </p:cTn>
                              </p:par>
                            </p:childTnLst>
                          </p:cTn>
                        </p:par>
                        <p:par>
                          <p:cTn id="56" fill="hold">
                            <p:stCondLst>
                              <p:cond delay="34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300" fill="hold"/>
                                        <p:tgtEl>
                                          <p:spTgt spid="18"/>
                                        </p:tgtEl>
                                        <p:attrNameLst>
                                          <p:attrName>ppt_w</p:attrName>
                                        </p:attrNameLst>
                                      </p:cBhvr>
                                      <p:tavLst>
                                        <p:tav tm="0">
                                          <p:val>
                                            <p:fltVal val="0"/>
                                          </p:val>
                                        </p:tav>
                                        <p:tav tm="100000">
                                          <p:val>
                                            <p:strVal val="#ppt_w"/>
                                          </p:val>
                                        </p:tav>
                                      </p:tavLst>
                                    </p:anim>
                                    <p:anim calcmode="lin" valueType="num">
                                      <p:cBhvr>
                                        <p:cTn id="60" dur="300" fill="hold"/>
                                        <p:tgtEl>
                                          <p:spTgt spid="18"/>
                                        </p:tgtEl>
                                        <p:attrNameLst>
                                          <p:attrName>ppt_h</p:attrName>
                                        </p:attrNameLst>
                                      </p:cBhvr>
                                      <p:tavLst>
                                        <p:tav tm="0">
                                          <p:val>
                                            <p:fltVal val="0"/>
                                          </p:val>
                                        </p:tav>
                                        <p:tav tm="100000">
                                          <p:val>
                                            <p:strVal val="#ppt_h"/>
                                          </p:val>
                                        </p:tav>
                                      </p:tavLst>
                                    </p:anim>
                                    <p:animEffect transition="in" filter="fade">
                                      <p:cBhvr>
                                        <p:cTn id="61" dur="300"/>
                                        <p:tgtEl>
                                          <p:spTgt spid="18"/>
                                        </p:tgtEl>
                                      </p:cBhvr>
                                    </p:animEffect>
                                  </p:childTnLst>
                                </p:cTn>
                              </p:par>
                            </p:childTnLst>
                          </p:cTn>
                        </p:par>
                        <p:par>
                          <p:cTn id="62" fill="hold">
                            <p:stCondLst>
                              <p:cond delay="37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300" fill="hold"/>
                                        <p:tgtEl>
                                          <p:spTgt spid="13"/>
                                        </p:tgtEl>
                                        <p:attrNameLst>
                                          <p:attrName>ppt_w</p:attrName>
                                        </p:attrNameLst>
                                      </p:cBhvr>
                                      <p:tavLst>
                                        <p:tav tm="0">
                                          <p:val>
                                            <p:fltVal val="0"/>
                                          </p:val>
                                        </p:tav>
                                        <p:tav tm="100000">
                                          <p:val>
                                            <p:strVal val="#ppt_w"/>
                                          </p:val>
                                        </p:tav>
                                      </p:tavLst>
                                    </p:anim>
                                    <p:anim calcmode="lin" valueType="num">
                                      <p:cBhvr>
                                        <p:cTn id="66" dur="300" fill="hold"/>
                                        <p:tgtEl>
                                          <p:spTgt spid="13"/>
                                        </p:tgtEl>
                                        <p:attrNameLst>
                                          <p:attrName>ppt_h</p:attrName>
                                        </p:attrNameLst>
                                      </p:cBhvr>
                                      <p:tavLst>
                                        <p:tav tm="0">
                                          <p:val>
                                            <p:fltVal val="0"/>
                                          </p:val>
                                        </p:tav>
                                        <p:tav tm="100000">
                                          <p:val>
                                            <p:strVal val="#ppt_h"/>
                                          </p:val>
                                        </p:tav>
                                      </p:tavLst>
                                    </p:anim>
                                    <p:animEffect transition="in" filter="fade">
                                      <p:cBhvr>
                                        <p:cTn id="67" dur="300"/>
                                        <p:tgtEl>
                                          <p:spTgt spid="13"/>
                                        </p:tgtEl>
                                      </p:cBhvr>
                                    </p:animEffect>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300" fill="hold"/>
                                        <p:tgtEl>
                                          <p:spTgt spid="27"/>
                                        </p:tgtEl>
                                        <p:attrNameLst>
                                          <p:attrName>ppt_w</p:attrName>
                                        </p:attrNameLst>
                                      </p:cBhvr>
                                      <p:tavLst>
                                        <p:tav tm="0">
                                          <p:val>
                                            <p:fltVal val="0"/>
                                          </p:val>
                                        </p:tav>
                                        <p:tav tm="100000">
                                          <p:val>
                                            <p:strVal val="#ppt_w"/>
                                          </p:val>
                                        </p:tav>
                                      </p:tavLst>
                                    </p:anim>
                                    <p:anim calcmode="lin" valueType="num">
                                      <p:cBhvr>
                                        <p:cTn id="72" dur="300" fill="hold"/>
                                        <p:tgtEl>
                                          <p:spTgt spid="27"/>
                                        </p:tgtEl>
                                        <p:attrNameLst>
                                          <p:attrName>ppt_h</p:attrName>
                                        </p:attrNameLst>
                                      </p:cBhvr>
                                      <p:tavLst>
                                        <p:tav tm="0">
                                          <p:val>
                                            <p:fltVal val="0"/>
                                          </p:val>
                                        </p:tav>
                                        <p:tav tm="100000">
                                          <p:val>
                                            <p:strVal val="#ppt_h"/>
                                          </p:val>
                                        </p:tav>
                                      </p:tavLst>
                                    </p:anim>
                                    <p:animEffect transition="in" filter="fade">
                                      <p:cBhvr>
                                        <p:cTn id="73" dur="300"/>
                                        <p:tgtEl>
                                          <p:spTgt spid="27"/>
                                        </p:tgtEl>
                                      </p:cBhvr>
                                    </p:animEffect>
                                  </p:childTnLst>
                                </p:cTn>
                              </p:par>
                            </p:childTnLst>
                          </p:cTn>
                        </p:par>
                        <p:par>
                          <p:cTn id="74" fill="hold">
                            <p:stCondLst>
                              <p:cond delay="43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300" fill="hold"/>
                                        <p:tgtEl>
                                          <p:spTgt spid="29"/>
                                        </p:tgtEl>
                                        <p:attrNameLst>
                                          <p:attrName>ppt_w</p:attrName>
                                        </p:attrNameLst>
                                      </p:cBhvr>
                                      <p:tavLst>
                                        <p:tav tm="0">
                                          <p:val>
                                            <p:fltVal val="0"/>
                                          </p:val>
                                        </p:tav>
                                        <p:tav tm="100000">
                                          <p:val>
                                            <p:strVal val="#ppt_w"/>
                                          </p:val>
                                        </p:tav>
                                      </p:tavLst>
                                    </p:anim>
                                    <p:anim calcmode="lin" valueType="num">
                                      <p:cBhvr>
                                        <p:cTn id="78" dur="300" fill="hold"/>
                                        <p:tgtEl>
                                          <p:spTgt spid="29"/>
                                        </p:tgtEl>
                                        <p:attrNameLst>
                                          <p:attrName>ppt_h</p:attrName>
                                        </p:attrNameLst>
                                      </p:cBhvr>
                                      <p:tavLst>
                                        <p:tav tm="0">
                                          <p:val>
                                            <p:fltVal val="0"/>
                                          </p:val>
                                        </p:tav>
                                        <p:tav tm="100000">
                                          <p:val>
                                            <p:strVal val="#ppt_h"/>
                                          </p:val>
                                        </p:tav>
                                      </p:tavLst>
                                    </p:anim>
                                    <p:animEffect transition="in" filter="fade">
                                      <p:cBhvr>
                                        <p:cTn id="79"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2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Imagem 10" descr="As pessoas discutem algo">
            <a:extLst>
              <a:ext uri="{FF2B5EF4-FFF2-40B4-BE49-F238E27FC236}">
                <a16:creationId xmlns:a16="http://schemas.microsoft.com/office/drawing/2014/main" xmlns=""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115389"/>
            <a:ext cx="12192000" cy="3742611"/>
          </a:xfrm>
        </p:spPr>
      </p:pic>
      <p:sp>
        <p:nvSpPr>
          <p:cNvPr id="12" name="objeto 3" descr="Retângulo azul">
            <a:extLst>
              <a:ext uri="{FF2B5EF4-FFF2-40B4-BE49-F238E27FC236}">
                <a16:creationId xmlns:a16="http://schemas.microsoft.com/office/drawing/2014/main" xmlns="" id="{CDEEA71D-C3B3-45BB-A776-D17D92A58127}"/>
              </a:ext>
            </a:extLst>
          </p:cNvPr>
          <p:cNvSpPr/>
          <p:nvPr/>
        </p:nvSpPr>
        <p:spPr>
          <a:xfrm>
            <a:off x="24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pPr rtl="0"/>
            <a:endParaRPr lang="pt-BR" dirty="0"/>
          </a:p>
        </p:txBody>
      </p:sp>
      <p:sp>
        <p:nvSpPr>
          <p:cNvPr id="3" name="Título 2">
            <a:extLst>
              <a:ext uri="{FF2B5EF4-FFF2-40B4-BE49-F238E27FC236}">
                <a16:creationId xmlns:a16="http://schemas.microsoft.com/office/drawing/2014/main" xmlns="" id="{F9ADB42F-AE48-4323-897F-DB5A083BD103}"/>
              </a:ext>
            </a:extLst>
          </p:cNvPr>
          <p:cNvSpPr>
            <a:spLocks noGrp="1"/>
          </p:cNvSpPr>
          <p:nvPr>
            <p:ph type="title"/>
          </p:nvPr>
        </p:nvSpPr>
        <p:spPr>
          <a:xfrm>
            <a:off x="806168" y="365125"/>
            <a:ext cx="10515600" cy="1325563"/>
          </a:xfrm>
        </p:spPr>
        <p:txBody>
          <a:bodyPr rtlCol="0"/>
          <a:lstStyle/>
          <a:p>
            <a:pPr rtl="0"/>
            <a:r>
              <a:rPr lang="pt-BR" dirty="0"/>
              <a:t>LEI DE ACESSO À INFORMAÇÃO</a:t>
            </a:r>
          </a:p>
        </p:txBody>
      </p:sp>
      <p:sp>
        <p:nvSpPr>
          <p:cNvPr id="4" name="Espaço Reservado para Texto 3">
            <a:extLst>
              <a:ext uri="{FF2B5EF4-FFF2-40B4-BE49-F238E27FC236}">
                <a16:creationId xmlns:a16="http://schemas.microsoft.com/office/drawing/2014/main" xmlns="" id="{293C1E99-672F-46AE-BB08-DD22B0928366}"/>
              </a:ext>
            </a:extLst>
          </p:cNvPr>
          <p:cNvSpPr>
            <a:spLocks noGrp="1"/>
          </p:cNvSpPr>
          <p:nvPr>
            <p:ph type="body" idx="1"/>
          </p:nvPr>
        </p:nvSpPr>
        <p:spPr bwMode="white">
          <a:xfrm>
            <a:off x="915636" y="2009346"/>
            <a:ext cx="8554409" cy="823912"/>
          </a:xfrm>
        </p:spPr>
        <p:txBody>
          <a:bodyPr rtlCol="0">
            <a:normAutofit/>
          </a:bodyPr>
          <a:lstStyle/>
          <a:p>
            <a:pPr rtl="0"/>
            <a:r>
              <a:rPr lang="pt-BR" dirty="0"/>
              <a:t>LEI FEDERAL N.º 12.527, DE 18 DE NOVEMBRO DE 2011</a:t>
            </a:r>
            <a:endParaRPr lang="pt-BR" sz="2800" dirty="0"/>
          </a:p>
        </p:txBody>
      </p:sp>
      <p:sp>
        <p:nvSpPr>
          <p:cNvPr id="5" name="Espaço Reservado para Conteúdo 4">
            <a:extLst>
              <a:ext uri="{FF2B5EF4-FFF2-40B4-BE49-F238E27FC236}">
                <a16:creationId xmlns:a16="http://schemas.microsoft.com/office/drawing/2014/main" xmlns="" id="{6DEAD4F2-C5CC-44E9-A092-76413D5CA7F4}"/>
              </a:ext>
            </a:extLst>
          </p:cNvPr>
          <p:cNvSpPr>
            <a:spLocks noGrp="1"/>
          </p:cNvSpPr>
          <p:nvPr>
            <p:ph sz="half" idx="2"/>
          </p:nvPr>
        </p:nvSpPr>
        <p:spPr bwMode="white">
          <a:xfrm>
            <a:off x="729123" y="3372134"/>
            <a:ext cx="5896964" cy="3120741"/>
          </a:xfrm>
        </p:spPr>
        <p:txBody>
          <a:bodyPr rtlCol="0">
            <a:normAutofit fontScale="92500"/>
          </a:bodyPr>
          <a:lstStyle/>
          <a:p>
            <a:pPr marL="0" indent="0" algn="just" rtl="0">
              <a:lnSpc>
                <a:spcPct val="125000"/>
              </a:lnSpc>
              <a:spcBef>
                <a:spcPts val="100"/>
              </a:spcBef>
              <a:buClr>
                <a:schemeClr val="accent1"/>
              </a:buClr>
              <a:buNone/>
            </a:pPr>
            <a:r>
              <a:rPr lang="pt-BR" sz="1800" i="1" dirty="0">
                <a:solidFill>
                  <a:srgbClr val="FFFFFF"/>
                </a:solidFill>
                <a:cs typeface="Arial"/>
              </a:rPr>
              <a:t>Com a finalidade de atender à Lei Federal n.º 12.527, de 18 de novembro de 2011 e, por conseguinte, oferecer aos cidadãos acesso às informações de interesse particular, ou de interesse coletivo ou geral, nos termos do art. 5º, XXXIII da Constituição da República Federativa do Brasil, o Ministério Público do Estado do Rio de Janeiro, além das informações contidas no seu portal, disponibiliza informações relativas aos assuntos institucionais, administrativos, gerenciais, orçamentários e financeiros.</a:t>
            </a:r>
            <a:endParaRPr lang="pt-BR" sz="1800" b="1" i="1" spc="-5" dirty="0">
              <a:solidFill>
                <a:schemeClr val="accent1"/>
              </a:solidFill>
              <a:cs typeface="Arial"/>
            </a:endParaRPr>
          </a:p>
        </p:txBody>
      </p:sp>
      <p:sp>
        <p:nvSpPr>
          <p:cNvPr id="9" name="objeto 5" descr="Retângulo bege">
            <a:extLst>
              <a:ext uri="{FF2B5EF4-FFF2-40B4-BE49-F238E27FC236}">
                <a16:creationId xmlns:a16="http://schemas.microsoft.com/office/drawing/2014/main" xmlns="" id="{890F7762-BD37-4D33-9F80-1DA07B5E172E}"/>
              </a:ext>
            </a:extLst>
          </p:cNvPr>
          <p:cNvSpPr/>
          <p:nvPr/>
        </p:nvSpPr>
        <p:spPr>
          <a:xfrm flipV="1">
            <a:off x="915636" y="1300665"/>
            <a:ext cx="6704364" cy="45719"/>
          </a:xfrm>
          <a:custGeom>
            <a:avLst/>
            <a:gdLst/>
            <a:ahLst/>
            <a:cxnLst/>
            <a:rect l="l" t="t" r="r" b="b"/>
            <a:pathLst>
              <a:path w="3931920">
                <a:moveTo>
                  <a:pt x="0" y="0"/>
                </a:moveTo>
                <a:lnTo>
                  <a:pt x="3931920" y="0"/>
                </a:lnTo>
              </a:path>
            </a:pathLst>
          </a:custGeom>
          <a:ln w="54864">
            <a:solidFill>
              <a:schemeClr val="accent4"/>
            </a:solidFill>
          </a:ln>
        </p:spPr>
        <p:txBody>
          <a:bodyPr wrap="square" lIns="0" tIns="0" rIns="0" bIns="0" rtlCol="0"/>
          <a:lstStyle/>
          <a:p>
            <a:pPr rtl="0"/>
            <a:endParaRPr lang="pt-BR" dirty="0"/>
          </a:p>
        </p:txBody>
      </p:sp>
      <p:pic>
        <p:nvPicPr>
          <p:cNvPr id="17" name="Espaço Reservado para Conteúdo 16" descr="Texto&#10;&#10;Descrição gerada automaticamente">
            <a:extLst>
              <a:ext uri="{FF2B5EF4-FFF2-40B4-BE49-F238E27FC236}">
                <a16:creationId xmlns:a16="http://schemas.microsoft.com/office/drawing/2014/main" xmlns="" id="{3FE53332-A28D-4E00-ADDF-79660600E5E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283643" y="3429000"/>
            <a:ext cx="3794482" cy="2845862"/>
          </a:xfrm>
          <a:ln>
            <a:solidFill>
              <a:schemeClr val="tx1"/>
            </a:solidFill>
          </a:ln>
        </p:spPr>
      </p:pic>
      <p:pic>
        <p:nvPicPr>
          <p:cNvPr id="18" name="Imagem 17" descr="Sem Título-1.png">
            <a:hlinkClick r:id="rId5" action="ppaction://hlinksldjump"/>
            <a:extLst>
              <a:ext uri="{FF2B5EF4-FFF2-40B4-BE49-F238E27FC236}">
                <a16:creationId xmlns:a16="http://schemas.microsoft.com/office/drawing/2014/main" xmlns="" id="{F225BBB9-6B5B-4D63-855A-3227143F93F2}"/>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33270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60760E-5794-42A9-8E56-3837F4FC7351}"/>
              </a:ext>
            </a:extLst>
          </p:cNvPr>
          <p:cNvSpPr>
            <a:spLocks noGrp="1"/>
          </p:cNvSpPr>
          <p:nvPr>
            <p:ph type="title"/>
          </p:nvPr>
        </p:nvSpPr>
        <p:spPr/>
        <p:txBody>
          <a:bodyPr rtlCol="0"/>
          <a:lstStyle/>
          <a:p>
            <a:pPr rtl="0"/>
            <a:r>
              <a:rPr lang="pt-BR" dirty="0"/>
              <a:t>REQUERIMENTOS BASEADOS NA LAI</a:t>
            </a:r>
          </a:p>
        </p:txBody>
      </p:sp>
      <p:graphicFrame>
        <p:nvGraphicFramePr>
          <p:cNvPr id="5" name="Espaço Reservado para Conteúdo 10" descr="Gráfico">
            <a:extLst>
              <a:ext uri="{FF2B5EF4-FFF2-40B4-BE49-F238E27FC236}">
                <a16:creationId xmlns:a16="http://schemas.microsoft.com/office/drawing/2014/main" xmlns="" id="{33BB317E-E302-4E8A-84B6-84B049BCD1C7}"/>
              </a:ext>
            </a:extLst>
          </p:cNvPr>
          <p:cNvGraphicFramePr>
            <a:graphicFrameLocks/>
          </p:cNvGraphicFramePr>
          <p:nvPr>
            <p:extLst>
              <p:ext uri="{D42A27DB-BD31-4B8C-83A1-F6EECF244321}">
                <p14:modId xmlns:p14="http://schemas.microsoft.com/office/powerpoint/2010/main" val="826930342"/>
              </p:ext>
            </p:extLst>
          </p:nvPr>
        </p:nvGraphicFramePr>
        <p:xfrm>
          <a:off x="838200" y="1904733"/>
          <a:ext cx="10630644" cy="4403302"/>
        </p:xfrm>
        <a:graphic>
          <a:graphicData uri="http://schemas.openxmlformats.org/drawingml/2006/chart">
            <c:chart xmlns:c="http://schemas.openxmlformats.org/drawingml/2006/chart" xmlns:r="http://schemas.openxmlformats.org/officeDocument/2006/relationships" r:id="rId3"/>
          </a:graphicData>
        </a:graphic>
      </p:graphicFrame>
      <p:sp>
        <p:nvSpPr>
          <p:cNvPr id="6" name="objeto 18" descr="Retângulo bege">
            <a:extLst>
              <a:ext uri="{FF2B5EF4-FFF2-40B4-BE49-F238E27FC236}">
                <a16:creationId xmlns:a16="http://schemas.microsoft.com/office/drawing/2014/main" xmlns="" id="{7593E25A-C238-4F4D-B05B-996628D42B7D}"/>
              </a:ext>
            </a:extLst>
          </p:cNvPr>
          <p:cNvSpPr/>
          <p:nvPr/>
        </p:nvSpPr>
        <p:spPr>
          <a:xfrm flipV="1">
            <a:off x="927186" y="1245704"/>
            <a:ext cx="7739736" cy="101106"/>
          </a:xfrm>
          <a:custGeom>
            <a:avLst/>
            <a:gdLst/>
            <a:ahLst/>
            <a:cxnLst/>
            <a:rect l="l" t="t" r="r" b="b"/>
            <a:pathLst>
              <a:path w="3218815">
                <a:moveTo>
                  <a:pt x="0" y="0"/>
                </a:moveTo>
                <a:lnTo>
                  <a:pt x="3218395" y="0"/>
                </a:lnTo>
              </a:path>
            </a:pathLst>
          </a:custGeom>
          <a:ln w="54863">
            <a:solidFill>
              <a:schemeClr val="accent4"/>
            </a:solidFill>
          </a:ln>
        </p:spPr>
        <p:txBody>
          <a:bodyPr wrap="square" lIns="0" tIns="0" rIns="0" bIns="0" rtlCol="0"/>
          <a:lstStyle/>
          <a:p>
            <a:pPr rtl="0"/>
            <a:endParaRPr lang="pt-BR" dirty="0"/>
          </a:p>
        </p:txBody>
      </p:sp>
      <p:pic>
        <p:nvPicPr>
          <p:cNvPr id="9" name="Imagem 8" descr="Sem Título-1.png">
            <a:hlinkClick r:id="rId4" action="ppaction://hlinksldjump"/>
            <a:extLst>
              <a:ext uri="{FF2B5EF4-FFF2-40B4-BE49-F238E27FC236}">
                <a16:creationId xmlns:a16="http://schemas.microsoft.com/office/drawing/2014/main" xmlns="" id="{C72643BB-7C6A-4DE7-9BA8-63F9FE28C944}"/>
              </a:ext>
            </a:extLst>
          </p:cNvPr>
          <p:cNvPicPr>
            <a:picLocks noChangeAspect="1"/>
          </p:cNvPicPr>
          <p:nvPr/>
        </p:nvPicPr>
        <p:blipFill>
          <a:blip r:embed="rId5"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339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to 3" descr="Retângulo azul">
            <a:extLst>
              <a:ext uri="{FF2B5EF4-FFF2-40B4-BE49-F238E27FC236}">
                <a16:creationId xmlns:a16="http://schemas.microsoft.com/office/drawing/2014/main" xmlns="" id="{BD035EA5-A96C-4030-9C9E-3A0A9F7A2C7B}"/>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5" name="Espaço Reservado para Conteúdo 4">
            <a:extLst>
              <a:ext uri="{FF2B5EF4-FFF2-40B4-BE49-F238E27FC236}">
                <a16:creationId xmlns:a16="http://schemas.microsoft.com/office/drawing/2014/main" xmlns="" id="{D5537408-2125-4CE5-92A7-F7E0FCBA31D0}"/>
              </a:ext>
            </a:extLst>
          </p:cNvPr>
          <p:cNvSpPr txBox="1">
            <a:spLocks/>
          </p:cNvSpPr>
          <p:nvPr/>
        </p:nvSpPr>
        <p:spPr>
          <a:xfrm>
            <a:off x="0" y="1305104"/>
            <a:ext cx="6348413" cy="4140200"/>
          </a:xfrm>
          <a:prstGeom prst="rect">
            <a:avLst/>
          </a:prstGeom>
          <a:solidFill>
            <a:schemeClr val="accent2"/>
          </a:solidFill>
        </p:spPr>
        <p:txBody>
          <a:bodyPr lIns="1548000" tIns="21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25000"/>
              </a:lnSpc>
              <a:buFont typeface="Arial" panose="020B0604020202020204" pitchFamily="34" charset="0"/>
              <a:buNone/>
            </a:pPr>
            <a:endParaRPr lang="pt-BR" sz="2500" b="1" dirty="0">
              <a:solidFill>
                <a:schemeClr val="bg2">
                  <a:alpha val="50000"/>
                </a:schemeClr>
              </a:solidFill>
            </a:endParaRPr>
          </a:p>
        </p:txBody>
      </p:sp>
      <p:sp>
        <p:nvSpPr>
          <p:cNvPr id="6" name="objeto 6" descr="Retângulo bege">
            <a:extLst>
              <a:ext uri="{FF2B5EF4-FFF2-40B4-BE49-F238E27FC236}">
                <a16:creationId xmlns:a16="http://schemas.microsoft.com/office/drawing/2014/main" xmlns=""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accent4"/>
            </a:solidFill>
          </a:ln>
        </p:spPr>
        <p:txBody>
          <a:bodyPr wrap="square" lIns="0" tIns="0" rIns="0" bIns="0" rtlCol="0"/>
          <a:lstStyle/>
          <a:p>
            <a:pPr rtl="0"/>
            <a:endParaRPr lang="pt-BR" dirty="0"/>
          </a:p>
        </p:txBody>
      </p:sp>
      <p:sp>
        <p:nvSpPr>
          <p:cNvPr id="2" name="Título 1">
            <a:extLst>
              <a:ext uri="{FF2B5EF4-FFF2-40B4-BE49-F238E27FC236}">
                <a16:creationId xmlns:a16="http://schemas.microsoft.com/office/drawing/2014/main" xmlns="" id="{1BD43A5E-77DF-44FD-800D-158434A3ABC6}"/>
              </a:ext>
            </a:extLst>
          </p:cNvPr>
          <p:cNvSpPr>
            <a:spLocks noGrp="1"/>
          </p:cNvSpPr>
          <p:nvPr>
            <p:ph type="title"/>
          </p:nvPr>
        </p:nvSpPr>
        <p:spPr bwMode="ltGray">
          <a:xfrm>
            <a:off x="838200" y="1701559"/>
            <a:ext cx="4859215" cy="1325563"/>
          </a:xfrm>
        </p:spPr>
        <p:txBody>
          <a:bodyPr rtlCol="0">
            <a:normAutofit/>
          </a:bodyPr>
          <a:lstStyle/>
          <a:p>
            <a:pPr rtl="0"/>
            <a:r>
              <a:rPr lang="pt-BR" sz="5000" dirty="0">
                <a:solidFill>
                  <a:schemeClr val="bg1"/>
                </a:solidFill>
              </a:rPr>
              <a:t>OBRIGADO!</a:t>
            </a:r>
            <a:endParaRPr lang="pt-BR" sz="5000" dirty="0"/>
          </a:p>
        </p:txBody>
      </p:sp>
      <p:pic>
        <p:nvPicPr>
          <p:cNvPr id="7" name="Imagem 6" descr="Logotipo&#10;&#10;Descrição gerada automaticamente">
            <a:extLst>
              <a:ext uri="{FF2B5EF4-FFF2-40B4-BE49-F238E27FC236}">
                <a16:creationId xmlns:a16="http://schemas.microsoft.com/office/drawing/2014/main" xmlns="" id="{EA72A857-4BC1-4B02-9D21-19E6666E1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258" y="1701559"/>
            <a:ext cx="4217160" cy="3347291"/>
          </a:xfrm>
          <a:prstGeom prst="rect">
            <a:avLst/>
          </a:prstGeom>
        </p:spPr>
      </p:pic>
      <p:sp>
        <p:nvSpPr>
          <p:cNvPr id="14" name="Título 1">
            <a:extLst>
              <a:ext uri="{FF2B5EF4-FFF2-40B4-BE49-F238E27FC236}">
                <a16:creationId xmlns:a16="http://schemas.microsoft.com/office/drawing/2014/main" xmlns="" id="{B0161EC8-7744-4BB7-89E9-9263ABBE31D1}"/>
              </a:ext>
            </a:extLst>
          </p:cNvPr>
          <p:cNvSpPr txBox="1">
            <a:spLocks/>
          </p:cNvSpPr>
          <p:nvPr/>
        </p:nvSpPr>
        <p:spPr bwMode="ltGray">
          <a:xfrm>
            <a:off x="162586" y="3582583"/>
            <a:ext cx="6023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marL="0" indent="0" algn="just" rtl="0">
              <a:spcBef>
                <a:spcPts val="1100"/>
              </a:spcBef>
              <a:buFont typeface="Arial" panose="020B0604020202020204" pitchFamily="34" charset="0"/>
              <a:buNone/>
            </a:pPr>
            <a:r>
              <a:rPr lang="pt-BR" sz="1800" spc="60" dirty="0">
                <a:solidFill>
                  <a:schemeClr val="bg1">
                    <a:alpha val="75000"/>
                  </a:schemeClr>
                </a:solidFill>
                <a:cs typeface="Arial"/>
              </a:rPr>
              <a:t>Ouvidor do Ministério Público do Rio de Janeiro, </a:t>
            </a:r>
          </a:p>
          <a:p>
            <a:pPr marL="0" indent="0" algn="just" rtl="0">
              <a:spcBef>
                <a:spcPts val="1100"/>
              </a:spcBef>
              <a:buFont typeface="Arial" panose="020B0604020202020204" pitchFamily="34" charset="0"/>
              <a:buNone/>
            </a:pPr>
            <a:r>
              <a:rPr lang="pt-BR" sz="1800" b="1" spc="60" dirty="0">
                <a:solidFill>
                  <a:schemeClr val="bg1">
                    <a:alpha val="75000"/>
                  </a:schemeClr>
                </a:solidFill>
                <a:cs typeface="Arial"/>
              </a:rPr>
              <a:t>Dr. Augusto Vianna, </a:t>
            </a:r>
            <a:r>
              <a:rPr lang="pt-BR" sz="1800" spc="60" dirty="0">
                <a:solidFill>
                  <a:schemeClr val="bg1">
                    <a:alpha val="75000"/>
                  </a:schemeClr>
                </a:solidFill>
                <a:cs typeface="Arial"/>
              </a:rPr>
              <a:t>Procurador de Justiça</a:t>
            </a:r>
            <a:endParaRPr lang="pt-BR" sz="1800" dirty="0">
              <a:solidFill>
                <a:schemeClr val="bg1">
                  <a:alpha val="75000"/>
                </a:schemeClr>
              </a:solidFill>
              <a:cs typeface="Arial"/>
            </a:endParaRPr>
          </a:p>
        </p:txBody>
      </p:sp>
      <p:pic>
        <p:nvPicPr>
          <p:cNvPr id="19" name="Imagem 18" descr="Sem Título-1.png">
            <a:hlinkClick r:id="rId4" action="ppaction://hlinksldjump"/>
            <a:extLst>
              <a:ext uri="{FF2B5EF4-FFF2-40B4-BE49-F238E27FC236}">
                <a16:creationId xmlns:a16="http://schemas.microsoft.com/office/drawing/2014/main" xmlns="" id="{8F95D35E-8F99-42F7-9D3A-3E07F8B1B469}"/>
              </a:ext>
            </a:extLst>
          </p:cNvPr>
          <p:cNvPicPr>
            <a:picLocks noChangeAspect="1"/>
          </p:cNvPicPr>
          <p:nvPr/>
        </p:nvPicPr>
        <p:blipFill>
          <a:blip r:embed="rId5"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14869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6" descr="Retângulo azul">
            <a:extLst>
              <a:ext uri="{FF2B5EF4-FFF2-40B4-BE49-F238E27FC236}">
                <a16:creationId xmlns:a16="http://schemas.microsoft.com/office/drawing/2014/main" xmlns="" id="{9D3F5886-901D-498A-8728-DA0966A449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objeto 3" descr="Retângulo azul">
            <a:extLst>
              <a:ext uri="{FF2B5EF4-FFF2-40B4-BE49-F238E27FC236}">
                <a16:creationId xmlns:a16="http://schemas.microsoft.com/office/drawing/2014/main" xmlns="" id="{0806F1C9-612A-47A3-8255-FE300F098AD2}"/>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5" name="objeto 3" descr="Retângulo bege">
            <a:extLst>
              <a:ext uri="{FF2B5EF4-FFF2-40B4-BE49-F238E27FC236}">
                <a16:creationId xmlns:a16="http://schemas.microsoft.com/office/drawing/2014/main" xmlns="" id="{DCF29767-6635-4A46-AB77-672CC90C6FBE}"/>
              </a:ext>
            </a:extLst>
          </p:cNvPr>
          <p:cNvSpPr/>
          <p:nvPr/>
        </p:nvSpPr>
        <p:spPr>
          <a:xfrm>
            <a:off x="8181340" y="596348"/>
            <a:ext cx="4010660" cy="51835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4"/>
          </a:solidFill>
          <a:ln>
            <a:solidFill>
              <a:schemeClr val="accent4"/>
            </a:solidFill>
          </a:ln>
        </p:spPr>
        <p:txBody>
          <a:bodyPr wrap="square" lIns="0" tIns="0" rIns="0" bIns="0" rtlCol="0"/>
          <a:lstStyle/>
          <a:p>
            <a:pPr rtl="0"/>
            <a:endParaRPr lang="pt-BR" dirty="0"/>
          </a:p>
        </p:txBody>
      </p:sp>
      <p:sp>
        <p:nvSpPr>
          <p:cNvPr id="6" name="objeto 6" descr="Retângulo azul">
            <a:extLst>
              <a:ext uri="{FF2B5EF4-FFF2-40B4-BE49-F238E27FC236}">
                <a16:creationId xmlns:a16="http://schemas.microsoft.com/office/drawing/2014/main" xmlns="" id="{9FABC344-E043-45BE-8588-06C658DBCE70}"/>
              </a:ext>
            </a:extLst>
          </p:cNvPr>
          <p:cNvSpPr/>
          <p:nvPr/>
        </p:nvSpPr>
        <p:spPr>
          <a:xfrm>
            <a:off x="3697357" y="1205948"/>
            <a:ext cx="8494643" cy="401412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pt-BR" dirty="0"/>
          </a:p>
        </p:txBody>
      </p:sp>
      <p:sp>
        <p:nvSpPr>
          <p:cNvPr id="2" name="Título 1">
            <a:extLst>
              <a:ext uri="{FF2B5EF4-FFF2-40B4-BE49-F238E27FC236}">
                <a16:creationId xmlns:a16="http://schemas.microsoft.com/office/drawing/2014/main" xmlns="" id="{345C5720-51D4-4632-91CD-936B8AB96750}"/>
              </a:ext>
            </a:extLst>
          </p:cNvPr>
          <p:cNvSpPr>
            <a:spLocks noGrp="1"/>
          </p:cNvSpPr>
          <p:nvPr>
            <p:ph type="title"/>
          </p:nvPr>
        </p:nvSpPr>
        <p:spPr bwMode="white">
          <a:xfrm>
            <a:off x="6660402" y="1078136"/>
            <a:ext cx="5165558" cy="833856"/>
          </a:xfrm>
        </p:spPr>
        <p:txBody>
          <a:bodyPr rtlCol="0"/>
          <a:lstStyle/>
          <a:p>
            <a:pPr rtl="0"/>
            <a:r>
              <a:rPr lang="pt-BR" dirty="0">
                <a:solidFill>
                  <a:schemeClr val="bg1"/>
                </a:solidFill>
              </a:rPr>
              <a:t>A OUVIDORIA</a:t>
            </a:r>
            <a:endParaRPr lang="pt-BR" dirty="0"/>
          </a:p>
        </p:txBody>
      </p:sp>
      <p:sp>
        <p:nvSpPr>
          <p:cNvPr id="7" name="objeto 9" descr="Retângulo bege">
            <a:extLst>
              <a:ext uri="{FF2B5EF4-FFF2-40B4-BE49-F238E27FC236}">
                <a16:creationId xmlns:a16="http://schemas.microsoft.com/office/drawing/2014/main" xmlns="" id="{02C6628C-972C-4717-AAF3-D882B30F6658}"/>
              </a:ext>
            </a:extLst>
          </p:cNvPr>
          <p:cNvSpPr/>
          <p:nvPr/>
        </p:nvSpPr>
        <p:spPr bwMode="white">
          <a:xfrm flipV="1">
            <a:off x="5785231" y="1806722"/>
            <a:ext cx="4792218" cy="51574"/>
          </a:xfrm>
          <a:custGeom>
            <a:avLst/>
            <a:gdLst/>
            <a:ahLst/>
            <a:cxnLst/>
            <a:rect l="l" t="t" r="r" b="b"/>
            <a:pathLst>
              <a:path w="2642870">
                <a:moveTo>
                  <a:pt x="0" y="0"/>
                </a:moveTo>
                <a:lnTo>
                  <a:pt x="2642616" y="0"/>
                </a:lnTo>
              </a:path>
            </a:pathLst>
          </a:custGeom>
          <a:ln w="54863">
            <a:solidFill>
              <a:schemeClr val="bg1"/>
            </a:solidFill>
          </a:ln>
        </p:spPr>
        <p:txBody>
          <a:bodyPr wrap="square" lIns="0" tIns="0" rIns="0" bIns="0" rtlCol="0"/>
          <a:lstStyle/>
          <a:p>
            <a:pPr rtl="0"/>
            <a:endParaRPr lang="pt-BR" dirty="0"/>
          </a:p>
        </p:txBody>
      </p:sp>
      <p:sp>
        <p:nvSpPr>
          <p:cNvPr id="9" name="Espaço Reservado para Conteúdo 3">
            <a:extLst>
              <a:ext uri="{FF2B5EF4-FFF2-40B4-BE49-F238E27FC236}">
                <a16:creationId xmlns:a16="http://schemas.microsoft.com/office/drawing/2014/main" xmlns="" id="{E7A818AB-B120-41D5-88A6-933AB9CAAE68}"/>
              </a:ext>
            </a:extLst>
          </p:cNvPr>
          <p:cNvSpPr txBox="1">
            <a:spLocks/>
          </p:cNvSpPr>
          <p:nvPr/>
        </p:nvSpPr>
        <p:spPr bwMode="white">
          <a:xfrm>
            <a:off x="3803375" y="2065046"/>
            <a:ext cx="8242852" cy="2891268"/>
          </a:xfrm>
          <a:prstGeom prst="rect">
            <a:avLst/>
          </a:prstGeom>
        </p:spPr>
        <p:txBody>
          <a:bodyPr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pt-BR" sz="1800" dirty="0">
                <a:solidFill>
                  <a:schemeClr val="bg1"/>
                </a:solidFill>
              </a:rPr>
              <a:t>A Ouvidoria é um canal permanente de comunicação do Ministério Público do Rio de Janeiro com os cidadãos, entidades representativas da sociedade civil e órgãos públicos. O contato é pautado pelos princípios da ética e da transparência.</a:t>
            </a:r>
            <a:br>
              <a:rPr lang="pt-BR" sz="1800" dirty="0">
                <a:solidFill>
                  <a:schemeClr val="bg1"/>
                </a:solidFill>
              </a:rPr>
            </a:br>
            <a:r>
              <a:rPr lang="pt-BR" sz="1800" dirty="0">
                <a:solidFill>
                  <a:schemeClr val="bg1"/>
                </a:solidFill>
              </a:rPr>
              <a:t/>
            </a:r>
            <a:br>
              <a:rPr lang="pt-BR" sz="1800" dirty="0">
                <a:solidFill>
                  <a:schemeClr val="bg1"/>
                </a:solidFill>
              </a:rPr>
            </a:br>
            <a:r>
              <a:rPr lang="pt-BR" sz="1800" dirty="0">
                <a:solidFill>
                  <a:schemeClr val="bg1"/>
                </a:solidFill>
              </a:rPr>
              <a:t>	Cada manifestação recebida pela Ouvidoria é analisada e encaminhada ao setor competente. A Ouvidoria do Ministério Público do Estado do Rio de Janeiro  acompanha ainda as providências adotadas e as informa ao cidadão.</a:t>
            </a:r>
            <a:br>
              <a:rPr lang="pt-BR" sz="1800" dirty="0">
                <a:solidFill>
                  <a:schemeClr val="bg1"/>
                </a:solidFill>
              </a:rPr>
            </a:br>
            <a:r>
              <a:rPr lang="pt-BR" sz="1800" dirty="0">
                <a:solidFill>
                  <a:schemeClr val="bg1"/>
                </a:solidFill>
              </a:rPr>
              <a:t/>
            </a:r>
            <a:br>
              <a:rPr lang="pt-BR" sz="1800" dirty="0">
                <a:solidFill>
                  <a:schemeClr val="bg1"/>
                </a:solidFill>
              </a:rPr>
            </a:br>
            <a:r>
              <a:rPr lang="pt-BR" sz="1800" dirty="0">
                <a:solidFill>
                  <a:schemeClr val="bg1"/>
                </a:solidFill>
              </a:rPr>
              <a:t>	Ao procurar a Ouvidoria do MPRJ, o cidadão pode fazer sugestões, denúncias ou pedidos de informações sobre as atividades desenvolvidas pela Instituição; reclamações, elogios ou críticas sobre a atuação de qualquer servidor ou membro do Ministério Público.</a:t>
            </a:r>
            <a:endParaRPr lang="pt-BR" sz="1800" i="1" spc="-25" dirty="0">
              <a:solidFill>
                <a:schemeClr val="bg1"/>
              </a:solidFill>
              <a:cs typeface="Arial"/>
            </a:endParaRPr>
          </a:p>
        </p:txBody>
      </p:sp>
      <p:pic>
        <p:nvPicPr>
          <p:cNvPr id="16" name="Imagem 15" descr="Sem Título-1.png">
            <a:hlinkClick r:id="rId4" action="ppaction://hlinksldjump"/>
            <a:extLst>
              <a:ext uri="{FF2B5EF4-FFF2-40B4-BE49-F238E27FC236}">
                <a16:creationId xmlns:a16="http://schemas.microsoft.com/office/drawing/2014/main" xmlns="" id="{0F84BDD6-BCFA-4B63-91B1-7EBF6D579F09}"/>
              </a:ext>
            </a:extLst>
          </p:cNvPr>
          <p:cNvPicPr>
            <a:picLocks noChangeAspect="1"/>
          </p:cNvPicPr>
          <p:nvPr/>
        </p:nvPicPr>
        <p:blipFill>
          <a:blip r:embed="rId5"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179394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6" descr="Retângulo azul">
            <a:extLst>
              <a:ext uri="{FF2B5EF4-FFF2-40B4-BE49-F238E27FC236}">
                <a16:creationId xmlns:a16="http://schemas.microsoft.com/office/drawing/2014/main" xmlns="" id="{9D3F5886-901D-498A-8728-DA0966A449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objeto 3" descr="Retângulo azul">
            <a:extLst>
              <a:ext uri="{FF2B5EF4-FFF2-40B4-BE49-F238E27FC236}">
                <a16:creationId xmlns:a16="http://schemas.microsoft.com/office/drawing/2014/main" xmlns="" id="{0806F1C9-612A-47A3-8255-FE300F098AD2}"/>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5" name="objeto 3" descr="Retângulo bege">
            <a:extLst>
              <a:ext uri="{FF2B5EF4-FFF2-40B4-BE49-F238E27FC236}">
                <a16:creationId xmlns:a16="http://schemas.microsoft.com/office/drawing/2014/main" xmlns="" id="{DCF29767-6635-4A46-AB77-672CC90C6FBE}"/>
              </a:ext>
            </a:extLst>
          </p:cNvPr>
          <p:cNvSpPr/>
          <p:nvPr/>
        </p:nvSpPr>
        <p:spPr>
          <a:xfrm>
            <a:off x="-2677" y="991386"/>
            <a:ext cx="4010660" cy="51835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4"/>
          </a:solidFill>
          <a:ln>
            <a:solidFill>
              <a:schemeClr val="accent4"/>
            </a:solidFill>
          </a:ln>
        </p:spPr>
        <p:txBody>
          <a:bodyPr wrap="square" lIns="0" tIns="0" rIns="0" bIns="0" rtlCol="0"/>
          <a:lstStyle/>
          <a:p>
            <a:pPr rtl="0"/>
            <a:endParaRPr lang="pt-BR" dirty="0"/>
          </a:p>
        </p:txBody>
      </p:sp>
      <p:sp>
        <p:nvSpPr>
          <p:cNvPr id="6" name="objeto 6" descr="Retângulo azul">
            <a:extLst>
              <a:ext uri="{FF2B5EF4-FFF2-40B4-BE49-F238E27FC236}">
                <a16:creationId xmlns:a16="http://schemas.microsoft.com/office/drawing/2014/main" xmlns="" id="{9FABC344-E043-45BE-8588-06C658DBCE70}"/>
              </a:ext>
            </a:extLst>
          </p:cNvPr>
          <p:cNvSpPr/>
          <p:nvPr/>
        </p:nvSpPr>
        <p:spPr>
          <a:xfrm>
            <a:off x="0" y="1600986"/>
            <a:ext cx="10202779" cy="4053856"/>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pt-BR" dirty="0"/>
          </a:p>
        </p:txBody>
      </p:sp>
      <p:sp>
        <p:nvSpPr>
          <p:cNvPr id="2" name="Título 1">
            <a:extLst>
              <a:ext uri="{FF2B5EF4-FFF2-40B4-BE49-F238E27FC236}">
                <a16:creationId xmlns:a16="http://schemas.microsoft.com/office/drawing/2014/main" xmlns="" id="{345C5720-51D4-4632-91CD-936B8AB96750}"/>
              </a:ext>
            </a:extLst>
          </p:cNvPr>
          <p:cNvSpPr>
            <a:spLocks noGrp="1"/>
          </p:cNvSpPr>
          <p:nvPr>
            <p:ph type="title"/>
          </p:nvPr>
        </p:nvSpPr>
        <p:spPr bwMode="white">
          <a:xfrm>
            <a:off x="448674" y="1478495"/>
            <a:ext cx="5165558" cy="833856"/>
          </a:xfrm>
        </p:spPr>
        <p:txBody>
          <a:bodyPr rtlCol="0"/>
          <a:lstStyle/>
          <a:p>
            <a:pPr rtl="0"/>
            <a:r>
              <a:rPr lang="pt-BR" dirty="0">
                <a:solidFill>
                  <a:schemeClr val="bg1"/>
                </a:solidFill>
              </a:rPr>
              <a:t>A OUVIDORIA</a:t>
            </a:r>
            <a:endParaRPr lang="pt-BR" dirty="0"/>
          </a:p>
        </p:txBody>
      </p:sp>
      <p:sp>
        <p:nvSpPr>
          <p:cNvPr id="7" name="objeto 9" descr="Retângulo bege">
            <a:extLst>
              <a:ext uri="{FF2B5EF4-FFF2-40B4-BE49-F238E27FC236}">
                <a16:creationId xmlns:a16="http://schemas.microsoft.com/office/drawing/2014/main" xmlns="" id="{02C6628C-972C-4717-AAF3-D882B30F6658}"/>
              </a:ext>
            </a:extLst>
          </p:cNvPr>
          <p:cNvSpPr/>
          <p:nvPr/>
        </p:nvSpPr>
        <p:spPr bwMode="white">
          <a:xfrm>
            <a:off x="391421" y="2270686"/>
            <a:ext cx="3169926" cy="45719"/>
          </a:xfrm>
          <a:custGeom>
            <a:avLst/>
            <a:gdLst/>
            <a:ahLst/>
            <a:cxnLst/>
            <a:rect l="l" t="t" r="r" b="b"/>
            <a:pathLst>
              <a:path w="2642870">
                <a:moveTo>
                  <a:pt x="0" y="0"/>
                </a:moveTo>
                <a:lnTo>
                  <a:pt x="2642616" y="0"/>
                </a:lnTo>
              </a:path>
            </a:pathLst>
          </a:custGeom>
          <a:ln w="54863">
            <a:solidFill>
              <a:schemeClr val="bg1"/>
            </a:solidFill>
          </a:ln>
        </p:spPr>
        <p:txBody>
          <a:bodyPr wrap="square" lIns="0" tIns="0" rIns="0" bIns="0" rtlCol="0"/>
          <a:lstStyle/>
          <a:p>
            <a:pPr rtl="0"/>
            <a:endParaRPr lang="pt-BR" dirty="0"/>
          </a:p>
        </p:txBody>
      </p:sp>
      <p:sp>
        <p:nvSpPr>
          <p:cNvPr id="9" name="Espaço Reservado para Conteúdo 3">
            <a:extLst>
              <a:ext uri="{FF2B5EF4-FFF2-40B4-BE49-F238E27FC236}">
                <a16:creationId xmlns:a16="http://schemas.microsoft.com/office/drawing/2014/main" xmlns="" id="{E7A818AB-B120-41D5-88A6-933AB9CAAE68}"/>
              </a:ext>
            </a:extLst>
          </p:cNvPr>
          <p:cNvSpPr txBox="1">
            <a:spLocks/>
          </p:cNvSpPr>
          <p:nvPr/>
        </p:nvSpPr>
        <p:spPr bwMode="white">
          <a:xfrm>
            <a:off x="69403" y="2542282"/>
            <a:ext cx="9916808" cy="2842544"/>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pt-BR" sz="1800" dirty="0">
                <a:solidFill>
                  <a:schemeClr val="bg1"/>
                </a:solidFill>
              </a:rPr>
              <a:t>	Composta por um Ouvidor, nomeado pelo Procurador-Geral de Justiça, dentre os membros do Ministério Público com mais de 10 (dez) anos de carreira, sendo a nomeação submetida à apreciação do Órgão Especial do Colégio de Procuradores de Justiça, que poderá rejeitá-la pelo voto de dois terços dos seus membros.</a:t>
            </a:r>
          </a:p>
          <a:p>
            <a:pPr marL="0" indent="0" algn="just" rtl="0">
              <a:buNone/>
            </a:pPr>
            <a:r>
              <a:rPr lang="pt-BR" sz="1800" dirty="0">
                <a:solidFill>
                  <a:schemeClr val="bg1"/>
                </a:solidFill>
              </a:rPr>
              <a:t>	O Ouvidor está impedido por força da lei estadual a concorrer a qualquer cargo eletivo no âmbito da Instituição. </a:t>
            </a:r>
          </a:p>
          <a:p>
            <a:pPr marL="0" indent="0" algn="just" rtl="0">
              <a:buNone/>
            </a:pPr>
            <a:r>
              <a:rPr lang="pt-BR" sz="1800" dirty="0">
                <a:solidFill>
                  <a:schemeClr val="bg1"/>
                </a:solidFill>
              </a:rPr>
              <a:t>O Assessor da Ouvidoria, membro do Ministério Público, também nomeado pelo Procurador-Geral de Justiça, auxilia o Ouvidor nas suas funções bem como o substitui nas suas faltas, ausências, impedimentos, férias e licenças. </a:t>
            </a:r>
          </a:p>
          <a:p>
            <a:pPr marL="0" indent="0" algn="just" rtl="0">
              <a:buNone/>
            </a:pPr>
            <a:r>
              <a:rPr lang="pt-BR" sz="1800" dirty="0">
                <a:solidFill>
                  <a:schemeClr val="bg1"/>
                </a:solidFill>
              </a:rPr>
              <a:t>	A Ouvidoria conta com uma equipe de servidores com formação jurídica que analisa cada registro e encaminha ao setor competente para apuração dos fatos e adoção das providências cabíveis, disponibilizando o resultado no sistema da Ouvidoria. Dispõe ainda de atendimento presencial e telefônico através do Call Center.</a:t>
            </a:r>
            <a:endParaRPr lang="pt-BR" sz="1800" i="1" spc="-25" dirty="0">
              <a:solidFill>
                <a:schemeClr val="bg1"/>
              </a:solidFill>
              <a:cs typeface="Arial"/>
            </a:endParaRPr>
          </a:p>
        </p:txBody>
      </p:sp>
      <p:pic>
        <p:nvPicPr>
          <p:cNvPr id="11" name="Imagem 10" descr="Sem Título-1.png">
            <a:hlinkClick r:id="rId4" action="ppaction://hlinksldjump"/>
            <a:extLst>
              <a:ext uri="{FF2B5EF4-FFF2-40B4-BE49-F238E27FC236}">
                <a16:creationId xmlns:a16="http://schemas.microsoft.com/office/drawing/2014/main" xmlns="" id="{F3A582AC-1CD0-4F7D-844D-57F84E2BEACC}"/>
              </a:ext>
            </a:extLst>
          </p:cNvPr>
          <p:cNvPicPr>
            <a:picLocks noChangeAspect="1"/>
          </p:cNvPicPr>
          <p:nvPr/>
        </p:nvPicPr>
        <p:blipFill>
          <a:blip r:embed="rId5"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1758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ço Reservado para Imagem 46" descr="As pessoas discutem algo">
            <a:extLst>
              <a:ext uri="{FF2B5EF4-FFF2-40B4-BE49-F238E27FC236}">
                <a16:creationId xmlns:a16="http://schemas.microsoft.com/office/drawing/2014/main" xmlns="" id="{0FD54BB1-BA8F-46B1-AE35-C73B73A48218}"/>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1350"/>
            <a:ext cx="12189599" cy="6856649"/>
          </a:xfrm>
        </p:spPr>
      </p:pic>
      <p:sp>
        <p:nvSpPr>
          <p:cNvPr id="35" name="objeto 3" descr="Retângulo azul">
            <a:extLst>
              <a:ext uri="{FF2B5EF4-FFF2-40B4-BE49-F238E27FC236}">
                <a16:creationId xmlns:a16="http://schemas.microsoft.com/office/drawing/2014/main" xmlns="" id="{9206F938-D64B-410D-BE2D-847D78F81E42}"/>
              </a:ext>
            </a:extLst>
          </p:cNvPr>
          <p:cNvSpPr/>
          <p:nvPr/>
        </p:nvSpPr>
        <p:spPr>
          <a:xfrm>
            <a:off x="3600" y="0"/>
            <a:ext cx="121884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26" name="Retângulo 25" descr="Retângulo azul">
            <a:extLst>
              <a:ext uri="{FF2B5EF4-FFF2-40B4-BE49-F238E27FC236}">
                <a16:creationId xmlns:a16="http://schemas.microsoft.com/office/drawing/2014/main" xmlns="" id="{B743B096-6BB3-4330-9D5B-22EEBAF87BEE}"/>
              </a:ext>
            </a:extLst>
          </p:cNvPr>
          <p:cNvSpPr/>
          <p:nvPr/>
        </p:nvSpPr>
        <p:spPr>
          <a:xfrm>
            <a:off x="0" y="2770632"/>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7" name="Oval 26" descr="Círculo azul">
            <a:extLst>
              <a:ext uri="{FF2B5EF4-FFF2-40B4-BE49-F238E27FC236}">
                <a16:creationId xmlns:a16="http://schemas.microsoft.com/office/drawing/2014/main" xmlns="" id="{48354ED0-9392-4301-B2D6-A5335876F77D}"/>
              </a:ext>
            </a:extLst>
          </p:cNvPr>
          <p:cNvSpPr/>
          <p:nvPr/>
        </p:nvSpPr>
        <p:spPr>
          <a:xfrm>
            <a:off x="1557528" y="2004364"/>
            <a:ext cx="2843784" cy="28437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8" name="Oval 27" descr="Círculo azul">
            <a:extLst>
              <a:ext uri="{FF2B5EF4-FFF2-40B4-BE49-F238E27FC236}">
                <a16:creationId xmlns:a16="http://schemas.microsoft.com/office/drawing/2014/main" xmlns="" id="{0AD89AAC-7A26-4BF6-8BF7-D301C467BE24}"/>
              </a:ext>
            </a:extLst>
          </p:cNvPr>
          <p:cNvSpPr/>
          <p:nvPr/>
        </p:nvSpPr>
        <p:spPr>
          <a:xfrm>
            <a:off x="7790688" y="1981199"/>
            <a:ext cx="2843784" cy="28437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 name="Título 3">
            <a:extLst>
              <a:ext uri="{FF2B5EF4-FFF2-40B4-BE49-F238E27FC236}">
                <a16:creationId xmlns:a16="http://schemas.microsoft.com/office/drawing/2014/main" xmlns="" id="{0558CBCC-46BE-4654-9B01-07B35CF17C32}"/>
              </a:ext>
            </a:extLst>
          </p:cNvPr>
          <p:cNvSpPr>
            <a:spLocks noGrp="1"/>
          </p:cNvSpPr>
          <p:nvPr>
            <p:ph type="title"/>
          </p:nvPr>
        </p:nvSpPr>
        <p:spPr bwMode="ltGray"/>
        <p:txBody>
          <a:bodyPr rtlCol="0"/>
          <a:lstStyle/>
          <a:p>
            <a:pPr rtl="0"/>
            <a:r>
              <a:rPr lang="pt-BR" dirty="0">
                <a:solidFill>
                  <a:schemeClr val="bg1"/>
                </a:solidFill>
              </a:rPr>
              <a:t>A COORDENAÇÃO</a:t>
            </a:r>
          </a:p>
        </p:txBody>
      </p:sp>
      <p:sp>
        <p:nvSpPr>
          <p:cNvPr id="42" name="Espaço Reservado para Texto 41">
            <a:extLst>
              <a:ext uri="{FF2B5EF4-FFF2-40B4-BE49-F238E27FC236}">
                <a16:creationId xmlns:a16="http://schemas.microsoft.com/office/drawing/2014/main" xmlns="" id="{D70BF709-D6E1-4AFF-A538-E9F7D1A452C2}"/>
              </a:ext>
            </a:extLst>
          </p:cNvPr>
          <p:cNvSpPr>
            <a:spLocks noGrp="1"/>
          </p:cNvSpPr>
          <p:nvPr>
            <p:ph type="body" sz="quarter" idx="19"/>
          </p:nvPr>
        </p:nvSpPr>
        <p:spPr bwMode="white"/>
        <p:txBody>
          <a:bodyPr rtlCol="0">
            <a:normAutofit fontScale="92500" lnSpcReduction="20000"/>
          </a:bodyPr>
          <a:lstStyle/>
          <a:p>
            <a:pPr rtl="0">
              <a:lnSpc>
                <a:spcPct val="100000"/>
              </a:lnSpc>
              <a:spcBef>
                <a:spcPts val="0"/>
              </a:spcBef>
            </a:pPr>
            <a:r>
              <a:rPr lang="pt-BR" dirty="0"/>
              <a:t>Dr.ª Gabriela Tabet </a:t>
            </a:r>
          </a:p>
          <a:p>
            <a:pPr rtl="0">
              <a:lnSpc>
                <a:spcPct val="100000"/>
              </a:lnSpc>
              <a:spcBef>
                <a:spcPts val="0"/>
              </a:spcBef>
            </a:pPr>
            <a:r>
              <a:rPr lang="pt-BR" sz="1600" b="1" i="1" dirty="0">
                <a:solidFill>
                  <a:schemeClr val="accent4"/>
                </a:solidFill>
                <a:latin typeface="+mn-lt"/>
              </a:rPr>
              <a:t>Assessora da Ouvidoria</a:t>
            </a:r>
          </a:p>
          <a:p>
            <a:pPr rtl="0">
              <a:lnSpc>
                <a:spcPct val="100000"/>
              </a:lnSpc>
              <a:spcBef>
                <a:spcPts val="0"/>
              </a:spcBef>
            </a:pPr>
            <a:r>
              <a:rPr lang="pt-BR" sz="1600" b="1" i="1" dirty="0">
                <a:solidFill>
                  <a:schemeClr val="accent4"/>
                </a:solidFill>
                <a:latin typeface="+mn-lt"/>
              </a:rPr>
              <a:t>Promotora de Justiça</a:t>
            </a:r>
          </a:p>
        </p:txBody>
      </p:sp>
      <p:sp>
        <p:nvSpPr>
          <p:cNvPr id="43" name="Espaço Reservado para Texto 42">
            <a:extLst>
              <a:ext uri="{FF2B5EF4-FFF2-40B4-BE49-F238E27FC236}">
                <a16:creationId xmlns:a16="http://schemas.microsoft.com/office/drawing/2014/main" xmlns="" id="{8CE3A891-B3D6-4B07-A0B9-8F86A9EE5882}"/>
              </a:ext>
            </a:extLst>
          </p:cNvPr>
          <p:cNvSpPr>
            <a:spLocks noGrp="1"/>
          </p:cNvSpPr>
          <p:nvPr>
            <p:ph type="body" sz="quarter" idx="20"/>
          </p:nvPr>
        </p:nvSpPr>
        <p:spPr bwMode="white">
          <a:xfrm>
            <a:off x="4745830" y="5628583"/>
            <a:ext cx="2858929" cy="738187"/>
          </a:xfrm>
        </p:spPr>
        <p:txBody>
          <a:bodyPr rtlCol="0">
            <a:normAutofit fontScale="92500" lnSpcReduction="20000"/>
          </a:bodyPr>
          <a:lstStyle/>
          <a:p>
            <a:pPr rtl="0">
              <a:lnSpc>
                <a:spcPct val="100000"/>
              </a:lnSpc>
              <a:spcBef>
                <a:spcPts val="0"/>
              </a:spcBef>
            </a:pPr>
            <a:r>
              <a:rPr lang="pt-BR" sz="2200" dirty="0"/>
              <a:t>Dr.  Augusto Vianna Lopes </a:t>
            </a:r>
          </a:p>
          <a:p>
            <a:pPr rtl="0">
              <a:lnSpc>
                <a:spcPct val="100000"/>
              </a:lnSpc>
              <a:spcBef>
                <a:spcPts val="0"/>
              </a:spcBef>
            </a:pPr>
            <a:r>
              <a:rPr lang="pt-BR" sz="1600" b="1" i="1" dirty="0">
                <a:solidFill>
                  <a:schemeClr val="accent4"/>
                </a:solidFill>
                <a:latin typeface="+mn-lt"/>
              </a:rPr>
              <a:t>Ouvidor do MPRJ</a:t>
            </a:r>
          </a:p>
          <a:p>
            <a:pPr rtl="0">
              <a:lnSpc>
                <a:spcPct val="100000"/>
              </a:lnSpc>
              <a:spcBef>
                <a:spcPts val="0"/>
              </a:spcBef>
            </a:pPr>
            <a:r>
              <a:rPr lang="pt-BR" sz="1600" b="1" i="1" dirty="0">
                <a:solidFill>
                  <a:schemeClr val="accent4"/>
                </a:solidFill>
                <a:latin typeface="+mn-lt"/>
              </a:rPr>
              <a:t>Procurador de Justiça</a:t>
            </a:r>
          </a:p>
        </p:txBody>
      </p:sp>
      <p:sp>
        <p:nvSpPr>
          <p:cNvPr id="44" name="Espaço Reservado para Texto 43">
            <a:extLst>
              <a:ext uri="{FF2B5EF4-FFF2-40B4-BE49-F238E27FC236}">
                <a16:creationId xmlns:a16="http://schemas.microsoft.com/office/drawing/2014/main" xmlns="" id="{C7D8CB18-31C2-421A-B086-BCC239E2F5A9}"/>
              </a:ext>
            </a:extLst>
          </p:cNvPr>
          <p:cNvSpPr>
            <a:spLocks noGrp="1"/>
          </p:cNvSpPr>
          <p:nvPr>
            <p:ph type="body" sz="quarter" idx="21"/>
          </p:nvPr>
        </p:nvSpPr>
        <p:spPr bwMode="white"/>
        <p:txBody>
          <a:bodyPr rtlCol="0"/>
          <a:lstStyle/>
          <a:p>
            <a:pPr rtl="0">
              <a:lnSpc>
                <a:spcPct val="100000"/>
              </a:lnSpc>
              <a:spcBef>
                <a:spcPts val="0"/>
              </a:spcBef>
            </a:pPr>
            <a:r>
              <a:rPr lang="pt-BR" dirty="0"/>
              <a:t>Leonardo da Silva Braga</a:t>
            </a:r>
          </a:p>
          <a:p>
            <a:pPr rtl="0">
              <a:lnSpc>
                <a:spcPct val="100000"/>
              </a:lnSpc>
              <a:spcBef>
                <a:spcPts val="0"/>
              </a:spcBef>
            </a:pPr>
            <a:r>
              <a:rPr lang="pt-BR" sz="1600" b="1" i="1" dirty="0">
                <a:solidFill>
                  <a:schemeClr val="accent4"/>
                </a:solidFill>
                <a:latin typeface="+mn-lt"/>
              </a:rPr>
              <a:t>Supervisor da Ouvidoria</a:t>
            </a:r>
          </a:p>
        </p:txBody>
      </p:sp>
      <p:sp>
        <p:nvSpPr>
          <p:cNvPr id="49" name="objeto 6" descr="Retângulo bege">
            <a:extLst>
              <a:ext uri="{FF2B5EF4-FFF2-40B4-BE49-F238E27FC236}">
                <a16:creationId xmlns:a16="http://schemas.microsoft.com/office/drawing/2014/main" xmlns="" id="{E67B2D0F-2920-4165-BC82-05237362DABB}"/>
              </a:ext>
            </a:extLst>
          </p:cNvPr>
          <p:cNvSpPr/>
          <p:nvPr/>
        </p:nvSpPr>
        <p:spPr bwMode="ltGray">
          <a:xfrm>
            <a:off x="957250" y="1352775"/>
            <a:ext cx="3968496" cy="74492"/>
          </a:xfrm>
          <a:custGeom>
            <a:avLst/>
            <a:gdLst/>
            <a:ahLst/>
            <a:cxnLst/>
            <a:rect l="l" t="t" r="r" b="b"/>
            <a:pathLst>
              <a:path w="1934210">
                <a:moveTo>
                  <a:pt x="0" y="0"/>
                </a:moveTo>
                <a:lnTo>
                  <a:pt x="1933600" y="0"/>
                </a:lnTo>
              </a:path>
            </a:pathLst>
          </a:custGeom>
          <a:ln w="54863">
            <a:solidFill>
              <a:schemeClr val="accent4"/>
            </a:solidFill>
          </a:ln>
        </p:spPr>
        <p:txBody>
          <a:bodyPr wrap="square" lIns="0" tIns="0" rIns="0" bIns="0" rtlCol="0"/>
          <a:lstStyle/>
          <a:p>
            <a:pPr rtl="0"/>
            <a:endParaRPr lang="pt-BR" dirty="0"/>
          </a:p>
        </p:txBody>
      </p:sp>
      <p:sp>
        <p:nvSpPr>
          <p:cNvPr id="29" name="Oval 28" descr="Círculo bege">
            <a:extLst>
              <a:ext uri="{FF2B5EF4-FFF2-40B4-BE49-F238E27FC236}">
                <a16:creationId xmlns:a16="http://schemas.microsoft.com/office/drawing/2014/main" xmlns="" id="{23AE393F-46ED-4451-AACA-7EC20B0EE16F}"/>
              </a:ext>
            </a:extLst>
          </p:cNvPr>
          <p:cNvSpPr/>
          <p:nvPr/>
        </p:nvSpPr>
        <p:spPr>
          <a:xfrm>
            <a:off x="4111752" y="1544325"/>
            <a:ext cx="3968496" cy="396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15" name="Espaço Reservado para Imagem 14" descr="Ícone&#10;&#10;Descrição gerada automaticamente">
            <a:extLst>
              <a:ext uri="{FF2B5EF4-FFF2-40B4-BE49-F238E27FC236}">
                <a16:creationId xmlns:a16="http://schemas.microsoft.com/office/drawing/2014/main" xmlns="" id="{A4673EB1-C2B4-426A-99C9-82FF3971E42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21" name="Espaço Reservado para Imagem 20" descr="Ícone&#10;&#10;Descrição gerada automaticamente">
            <a:extLst>
              <a:ext uri="{FF2B5EF4-FFF2-40B4-BE49-F238E27FC236}">
                <a16:creationId xmlns:a16="http://schemas.microsoft.com/office/drawing/2014/main" xmlns="" id="{A9D4E12C-3B71-4422-9468-C6AE0AA930B6}"/>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a:stretch>
            <a:fillRect/>
          </a:stretch>
        </p:blipFill>
        <p:spPr/>
      </p:pic>
      <p:pic>
        <p:nvPicPr>
          <p:cNvPr id="17" name="Espaço Reservado para Imagem 16" descr="Desenho de personagem de desenho animado&#10;&#10;Descrição gerada automaticamente com confiança média">
            <a:extLst>
              <a:ext uri="{FF2B5EF4-FFF2-40B4-BE49-F238E27FC236}">
                <a16:creationId xmlns:a16="http://schemas.microsoft.com/office/drawing/2014/main" xmlns="" id="{0AE31DCC-7D9E-4087-8347-C80D4D726F9C}"/>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a:stretch>
            <a:fillRect/>
          </a:stretch>
        </p:blipFill>
        <p:spPr/>
      </p:pic>
      <p:pic>
        <p:nvPicPr>
          <p:cNvPr id="36" name="Imagem 35" descr="Sem Título-1.png">
            <a:hlinkClick r:id="rId7" action="ppaction://hlinksldjump"/>
            <a:extLst>
              <a:ext uri="{FF2B5EF4-FFF2-40B4-BE49-F238E27FC236}">
                <a16:creationId xmlns:a16="http://schemas.microsoft.com/office/drawing/2014/main" xmlns="" id="{46C47BAC-ABFB-4B46-8682-12893D4A00A8}"/>
              </a:ext>
            </a:extLst>
          </p:cNvPr>
          <p:cNvPicPr>
            <a:picLocks noChangeAspect="1"/>
          </p:cNvPicPr>
          <p:nvPr/>
        </p:nvPicPr>
        <p:blipFill>
          <a:blip r:embed="rId8"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10659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
                                        <p:tgtEl>
                                          <p:spTgt spid="29"/>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animEffect transition="in" filter="fade">
                                      <p:cBhvr>
                                        <p:cTn id="15" dur="100"/>
                                        <p:tgtEl>
                                          <p:spTgt spid="43">
                                            <p:txEl>
                                              <p:pRg st="0" end="0"/>
                                            </p:tx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animEffect transition="in" filter="fade">
                                      <p:cBhvr>
                                        <p:cTn id="19" dur="100"/>
                                        <p:tgtEl>
                                          <p:spTgt spid="43">
                                            <p:txEl>
                                              <p:pRg st="1" end="1"/>
                                            </p:tx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43">
                                            <p:txEl>
                                              <p:pRg st="2" end="2"/>
                                            </p:txEl>
                                          </p:spTgt>
                                        </p:tgtEl>
                                        <p:attrNameLst>
                                          <p:attrName>style.visibility</p:attrName>
                                        </p:attrNameLst>
                                      </p:cBhvr>
                                      <p:to>
                                        <p:strVal val="visible"/>
                                      </p:to>
                                    </p:set>
                                    <p:animEffect transition="in" filter="fade">
                                      <p:cBhvr>
                                        <p:cTn id="23" dur="100"/>
                                        <p:tgtEl>
                                          <p:spTgt spid="43">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
                                        <p:tgtEl>
                                          <p:spTgt spid="17"/>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
                                        <p:tgtEl>
                                          <p:spTgt spid="27"/>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42">
                                            <p:txEl>
                                              <p:pRg st="0" end="0"/>
                                            </p:txEl>
                                          </p:spTgt>
                                        </p:tgtEl>
                                        <p:attrNameLst>
                                          <p:attrName>style.visibility</p:attrName>
                                        </p:attrNameLst>
                                      </p:cBhvr>
                                      <p:to>
                                        <p:strVal val="visible"/>
                                      </p:to>
                                    </p:set>
                                    <p:animEffect transition="in" filter="fade">
                                      <p:cBhvr>
                                        <p:cTn id="35" dur="100"/>
                                        <p:tgtEl>
                                          <p:spTgt spid="42">
                                            <p:txEl>
                                              <p:pRg st="0" end="0"/>
                                            </p:txEl>
                                          </p:spTgt>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42">
                                            <p:txEl>
                                              <p:pRg st="1" end="1"/>
                                            </p:txEl>
                                          </p:spTgt>
                                        </p:tgtEl>
                                        <p:attrNameLst>
                                          <p:attrName>style.visibility</p:attrName>
                                        </p:attrNameLst>
                                      </p:cBhvr>
                                      <p:to>
                                        <p:strVal val="visible"/>
                                      </p:to>
                                    </p:set>
                                    <p:animEffect transition="in" filter="fade">
                                      <p:cBhvr>
                                        <p:cTn id="39" dur="100"/>
                                        <p:tgtEl>
                                          <p:spTgt spid="42">
                                            <p:txEl>
                                              <p:pRg st="1" end="1"/>
                                            </p:txEl>
                                          </p:spTgt>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animEffect transition="in" filter="fade">
                                      <p:cBhvr>
                                        <p:cTn id="43" dur="100"/>
                                        <p:tgtEl>
                                          <p:spTgt spid="42">
                                            <p:txEl>
                                              <p:pRg st="2" end="2"/>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
                                        <p:tgtEl>
                                          <p:spTgt spid="21"/>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
                                        <p:tgtEl>
                                          <p:spTgt spid="28"/>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Effect transition="in" filter="fade">
                                      <p:cBhvr>
                                        <p:cTn id="55" dur="100"/>
                                        <p:tgtEl>
                                          <p:spTgt spid="44">
                                            <p:txEl>
                                              <p:pRg st="0" end="0"/>
                                            </p:txEl>
                                          </p:spTgt>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44">
                                            <p:txEl>
                                              <p:pRg st="1" end="1"/>
                                            </p:txEl>
                                          </p:spTgt>
                                        </p:tgtEl>
                                        <p:attrNameLst>
                                          <p:attrName>style.visibility</p:attrName>
                                        </p:attrNameLst>
                                      </p:cBhvr>
                                      <p:to>
                                        <p:strVal val="visible"/>
                                      </p:to>
                                    </p:set>
                                    <p:animEffect transition="in" filter="fade">
                                      <p:cBhvr>
                                        <p:cTn id="59" dur="1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2" grpId="0" build="p"/>
      <p:bldP spid="43" grpId="0" build="p"/>
      <p:bldP spid="44" grpId="0"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Retângulo azul">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8" name="objeto 3" descr="Retângulo azul">
            <a:extLst>
              <a:ext uri="{FF2B5EF4-FFF2-40B4-BE49-F238E27FC236}">
                <a16:creationId xmlns:a16="http://schemas.microsoft.com/office/drawing/2014/main" xmlns="" id="{A277388B-76FD-44C4-B506-F8A157E57C65}"/>
              </a:ext>
            </a:extLst>
          </p:cNvPr>
          <p:cNvSpPr/>
          <p:nvPr/>
        </p:nvSpPr>
        <p:spPr>
          <a:xfrm>
            <a:off x="240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a:ln>
            <a:solidFill>
              <a:schemeClr val="accent4"/>
            </a:solidFill>
          </a:ln>
        </p:spPr>
        <p:txBody>
          <a:bodyPr wrap="square" lIns="0" tIns="0" rIns="0" bIns="0" rtlCol="0"/>
          <a:lstStyle/>
          <a:p>
            <a:pPr rtl="0"/>
            <a:endParaRPr lang="pt-BR" dirty="0"/>
          </a:p>
        </p:txBody>
      </p:sp>
      <p:sp>
        <p:nvSpPr>
          <p:cNvPr id="2" name="Título 1">
            <a:extLst>
              <a:ext uri="{FF2B5EF4-FFF2-40B4-BE49-F238E27FC236}">
                <a16:creationId xmlns:a16="http://schemas.microsoft.com/office/drawing/2014/main" xmlns="" id="{04D00B79-44BB-4D5F-B51D-2270A854D77A}"/>
              </a:ext>
            </a:extLst>
          </p:cNvPr>
          <p:cNvSpPr>
            <a:spLocks noGrp="1"/>
          </p:cNvSpPr>
          <p:nvPr>
            <p:ph type="title"/>
          </p:nvPr>
        </p:nvSpPr>
        <p:spPr bwMode="white">
          <a:xfrm>
            <a:off x="838200" y="329956"/>
            <a:ext cx="10515600" cy="1325563"/>
          </a:xfrm>
        </p:spPr>
        <p:txBody>
          <a:bodyPr rtlCol="0"/>
          <a:lstStyle/>
          <a:p>
            <a:pPr rtl="0"/>
            <a:r>
              <a:rPr lang="pt-BR" dirty="0">
                <a:solidFill>
                  <a:schemeClr val="bg1"/>
                </a:solidFill>
              </a:rPr>
              <a:t>MOMENTOS IMPORTANTES DA OUVIDORIA</a:t>
            </a:r>
            <a:endParaRPr lang="pt-BR" dirty="0"/>
          </a:p>
        </p:txBody>
      </p:sp>
      <p:graphicFrame>
        <p:nvGraphicFramePr>
          <p:cNvPr id="13" name="Espaço Reservado para Conteúdo 12" descr="Tabela">
            <a:extLst>
              <a:ext uri="{FF2B5EF4-FFF2-40B4-BE49-F238E27FC236}">
                <a16:creationId xmlns:a16="http://schemas.microsoft.com/office/drawing/2014/main" xmlns="" id="{1D6AB21B-0AB3-44DD-AD8E-D2EDD77DEA42}"/>
              </a:ext>
            </a:extLst>
          </p:cNvPr>
          <p:cNvGraphicFramePr>
            <a:graphicFrameLocks noGrp="1"/>
          </p:cNvGraphicFramePr>
          <p:nvPr>
            <p:ph sz="half" idx="4294967295"/>
            <p:extLst>
              <p:ext uri="{D42A27DB-BD31-4B8C-83A1-F6EECF244321}">
                <p14:modId xmlns:p14="http://schemas.microsoft.com/office/powerpoint/2010/main" val="2567799923"/>
              </p:ext>
            </p:extLst>
          </p:nvPr>
        </p:nvGraphicFramePr>
        <p:xfrm>
          <a:off x="880708" y="1985475"/>
          <a:ext cx="10473092" cy="2560320"/>
        </p:xfrm>
        <a:graphic>
          <a:graphicData uri="http://schemas.openxmlformats.org/drawingml/2006/table">
            <a:tbl>
              <a:tblPr firstRow="1" bandRow="1">
                <a:tableStyleId>{5C22544A-7EE6-4342-B048-85BDC9FD1C3A}</a:tableStyleId>
              </a:tblPr>
              <a:tblGrid>
                <a:gridCol w="2094618">
                  <a:extLst>
                    <a:ext uri="{9D8B030D-6E8A-4147-A177-3AD203B41FA5}">
                      <a16:colId xmlns:a16="http://schemas.microsoft.com/office/drawing/2014/main" xmlns="" val="3572385518"/>
                    </a:ext>
                  </a:extLst>
                </a:gridCol>
                <a:gridCol w="2094618">
                  <a:extLst>
                    <a:ext uri="{9D8B030D-6E8A-4147-A177-3AD203B41FA5}">
                      <a16:colId xmlns:a16="http://schemas.microsoft.com/office/drawing/2014/main" xmlns="" val="1440817424"/>
                    </a:ext>
                  </a:extLst>
                </a:gridCol>
                <a:gridCol w="2094620">
                  <a:extLst>
                    <a:ext uri="{9D8B030D-6E8A-4147-A177-3AD203B41FA5}">
                      <a16:colId xmlns:a16="http://schemas.microsoft.com/office/drawing/2014/main" xmlns="" val="1835666774"/>
                    </a:ext>
                  </a:extLst>
                </a:gridCol>
                <a:gridCol w="2094618">
                  <a:extLst>
                    <a:ext uri="{9D8B030D-6E8A-4147-A177-3AD203B41FA5}">
                      <a16:colId xmlns:a16="http://schemas.microsoft.com/office/drawing/2014/main" xmlns="" val="3312468757"/>
                    </a:ext>
                  </a:extLst>
                </a:gridCol>
                <a:gridCol w="2094618">
                  <a:extLst>
                    <a:ext uri="{9D8B030D-6E8A-4147-A177-3AD203B41FA5}">
                      <a16:colId xmlns:a16="http://schemas.microsoft.com/office/drawing/2014/main" xmlns="" val="388103177"/>
                    </a:ext>
                  </a:extLst>
                </a:gridCol>
              </a:tblGrid>
              <a:tr h="370840">
                <a:tc>
                  <a:txBody>
                    <a:bodyPr/>
                    <a:lstStyle/>
                    <a:p>
                      <a:pPr algn="ctr" rtl="0"/>
                      <a:r>
                        <a:rPr lang="pt-BR" sz="2800" b="1" dirty="0">
                          <a:solidFill>
                            <a:schemeClr val="accent1"/>
                          </a:solidFill>
                          <a:latin typeface="+mj-lt"/>
                        </a:rPr>
                        <a:t>2005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rtl="0"/>
                      <a:r>
                        <a:rPr lang="pt-BR" sz="3000" b="1" dirty="0">
                          <a:solidFill>
                            <a:schemeClr val="accent1"/>
                          </a:solidFill>
                          <a:latin typeface="+mj-lt"/>
                        </a:rPr>
                        <a:t>2009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rtl="0"/>
                      <a:r>
                        <a:rPr lang="pt-BR" sz="3000" b="1" dirty="0">
                          <a:solidFill>
                            <a:schemeClr val="accent1"/>
                          </a:solidFill>
                          <a:latin typeface="+mj-lt"/>
                        </a:rPr>
                        <a:t>2013</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rtl="0"/>
                      <a:r>
                        <a:rPr lang="pt-BR" sz="3000" b="1" dirty="0">
                          <a:solidFill>
                            <a:schemeClr val="accent1"/>
                          </a:solidFill>
                          <a:latin typeface="+mj-lt"/>
                        </a:rPr>
                        <a:t>2019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rtl="0"/>
                      <a:r>
                        <a:rPr lang="pt-BR" sz="3000" b="1" dirty="0">
                          <a:solidFill>
                            <a:schemeClr val="accent1"/>
                          </a:solidFill>
                          <a:latin typeface="+mj-lt"/>
                        </a:rPr>
                        <a:t>2020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88120738"/>
                  </a:ext>
                </a:extLst>
              </a:tr>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0" i="1" u="none" strike="noStrike" kern="1200" cap="none" spc="-25" normalizeH="0" noProof="0" dirty="0">
                          <a:ln>
                            <a:noFill/>
                          </a:ln>
                          <a:solidFill>
                            <a:srgbClr val="64B2C1">
                              <a:lumMod val="20000"/>
                              <a:lumOff val="80000"/>
                            </a:srgbClr>
                          </a:solidFill>
                          <a:effectLst/>
                          <a:uLnTx/>
                          <a:uFillTx/>
                          <a:latin typeface="Arial "/>
                          <a:ea typeface="+mn-ea"/>
                          <a:cs typeface="Arial"/>
                        </a:rPr>
                        <a:t>Nasce a Ouvidoria do MPRJ</a:t>
                      </a:r>
                      <a:endParaRPr kumimoji="0" lang="en-US" sz="1800" b="0" i="1" u="none" strike="noStrike" kern="1200" cap="none" spc="-25" normalizeH="0" baseline="0" noProof="0" dirty="0">
                        <a:ln>
                          <a:noFill/>
                        </a:ln>
                        <a:solidFill>
                          <a:srgbClr val="64B2C1">
                            <a:lumMod val="20000"/>
                            <a:lumOff val="80000"/>
                          </a:srgb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0" i="1" u="none" strike="noStrike" kern="1200" cap="none" spc="-25" normalizeH="0" noProof="0" dirty="0">
                          <a:ln>
                            <a:noFill/>
                          </a:ln>
                          <a:solidFill>
                            <a:srgbClr val="64B2C1">
                              <a:lumMod val="20000"/>
                              <a:lumOff val="80000"/>
                            </a:srgbClr>
                          </a:solidFill>
                          <a:effectLst/>
                          <a:uLnTx/>
                          <a:uFillTx/>
                          <a:latin typeface="Arial "/>
                          <a:ea typeface="+mn-ea"/>
                          <a:cs typeface="Arial"/>
                        </a:rPr>
                        <a:t>A Ouvidoria recebe novas instalações para o Call Center</a:t>
                      </a:r>
                      <a:endParaRPr kumimoji="0" lang="en-US" sz="1800" b="0" i="1" u="none" strike="noStrike" kern="1200" cap="none" spc="-25" normalizeH="0" baseline="0" noProof="0" dirty="0">
                        <a:ln>
                          <a:noFill/>
                        </a:ln>
                        <a:solidFill>
                          <a:srgbClr val="64B2C1">
                            <a:lumMod val="20000"/>
                            <a:lumOff val="80000"/>
                          </a:srgb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i="1" kern="1200" spc="-25" dirty="0">
                          <a:solidFill>
                            <a:schemeClr val="bg2">
                              <a:lumMod val="20000"/>
                              <a:lumOff val="80000"/>
                            </a:schemeClr>
                          </a:solidFill>
                          <a:latin typeface="+mn-lt"/>
                          <a:ea typeface="+mn-ea"/>
                          <a:cs typeface="Arial"/>
                        </a:rPr>
                        <a:t>Instituída a Lei  6.451 de 21 de maio de 2013 que regulamenta a Ouvidoria</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i="1" kern="1200" spc="-25" dirty="0">
                          <a:solidFill>
                            <a:schemeClr val="bg2">
                              <a:lumMod val="20000"/>
                              <a:lumOff val="80000"/>
                            </a:schemeClr>
                          </a:solidFill>
                          <a:latin typeface="+mn-lt"/>
                          <a:ea typeface="+mn-ea"/>
                          <a:cs typeface="Arial"/>
                        </a:rPr>
                        <a:t>Projeto Ouvidoria Itinerante do MPRJ completa uma década de atividades</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i="1" kern="1200" spc="-25" dirty="0">
                          <a:solidFill>
                            <a:schemeClr val="bg2">
                              <a:lumMod val="20000"/>
                              <a:lumOff val="80000"/>
                            </a:schemeClr>
                          </a:solidFill>
                          <a:latin typeface="+mn-lt"/>
                          <a:ea typeface="+mn-ea"/>
                          <a:cs typeface="Arial"/>
                        </a:rPr>
                        <a:t>MPRJ divulga novo telefone da Ouvidoria para denúncias e comunicações durante a pandemia</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5001753"/>
                  </a:ext>
                </a:extLst>
              </a:tr>
            </a:tbl>
          </a:graphicData>
        </a:graphic>
      </p:graphicFrame>
      <p:sp>
        <p:nvSpPr>
          <p:cNvPr id="11" name="objeto 5" descr="Retângulo bege">
            <a:extLst>
              <a:ext uri="{FF2B5EF4-FFF2-40B4-BE49-F238E27FC236}">
                <a16:creationId xmlns:a16="http://schemas.microsoft.com/office/drawing/2014/main" xmlns="" id="{B07BA1F9-2C19-4C07-B29B-18B9FBCC4755}"/>
              </a:ext>
            </a:extLst>
          </p:cNvPr>
          <p:cNvSpPr/>
          <p:nvPr/>
        </p:nvSpPr>
        <p:spPr bwMode="white">
          <a:xfrm flipV="1">
            <a:off x="947606" y="1278844"/>
            <a:ext cx="9074699" cy="68888"/>
          </a:xfrm>
          <a:custGeom>
            <a:avLst/>
            <a:gdLst/>
            <a:ahLst/>
            <a:cxnLst/>
            <a:rect l="l" t="t" r="r" b="b"/>
            <a:pathLst>
              <a:path w="3931920">
                <a:moveTo>
                  <a:pt x="0" y="0"/>
                </a:moveTo>
                <a:lnTo>
                  <a:pt x="3931920" y="0"/>
                </a:lnTo>
              </a:path>
            </a:pathLst>
          </a:custGeom>
          <a:ln w="54864">
            <a:solidFill>
              <a:schemeClr val="accent4"/>
            </a:solidFill>
          </a:ln>
        </p:spPr>
        <p:txBody>
          <a:bodyPr wrap="square" lIns="0" tIns="0" rIns="0" bIns="0" rtlCol="0"/>
          <a:lstStyle/>
          <a:p>
            <a:pPr rtl="0"/>
            <a:endParaRPr lang="pt-BR" dirty="0"/>
          </a:p>
        </p:txBody>
      </p:sp>
      <p:cxnSp>
        <p:nvCxnSpPr>
          <p:cNvPr id="12" name="Conector Reto 11" descr="Linha">
            <a:extLst>
              <a:ext uri="{FF2B5EF4-FFF2-40B4-BE49-F238E27FC236}">
                <a16:creationId xmlns:a16="http://schemas.microsoft.com/office/drawing/2014/main" xmlns="" id="{0D4D8421-B427-472B-95AE-FBBC914ACC5F}"/>
              </a:ext>
            </a:extLst>
          </p:cNvPr>
          <p:cNvCxnSpPr/>
          <p:nvPr/>
        </p:nvCxnSpPr>
        <p:spPr>
          <a:xfrm>
            <a:off x="6096000" y="4101403"/>
            <a:ext cx="0" cy="396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Imagem 14" descr="Logotipo&#10;&#10;Descrição gerada automaticamente">
            <a:extLst>
              <a:ext uri="{FF2B5EF4-FFF2-40B4-BE49-F238E27FC236}">
                <a16:creationId xmlns:a16="http://schemas.microsoft.com/office/drawing/2014/main" xmlns="" id="{9299C4A4-B7C6-49AF-85A1-7A01FA3FEF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619" y="4545795"/>
            <a:ext cx="1886761" cy="1497581"/>
          </a:xfrm>
          <a:prstGeom prst="rect">
            <a:avLst/>
          </a:prstGeom>
        </p:spPr>
      </p:pic>
      <p:pic>
        <p:nvPicPr>
          <p:cNvPr id="16" name="Imagem 15" descr="Sem Título-1.png">
            <a:hlinkClick r:id="rId5" action="ppaction://hlinksldjump"/>
            <a:extLst>
              <a:ext uri="{FF2B5EF4-FFF2-40B4-BE49-F238E27FC236}">
                <a16:creationId xmlns:a16="http://schemas.microsoft.com/office/drawing/2014/main" xmlns="" id="{50A8D10C-304A-4CF2-A28E-6EFEA66BD957}"/>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21653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C5B371-F992-4547-B936-23F16F4488DA}"/>
              </a:ext>
            </a:extLst>
          </p:cNvPr>
          <p:cNvSpPr>
            <a:spLocks noGrp="1"/>
          </p:cNvSpPr>
          <p:nvPr>
            <p:ph type="title"/>
          </p:nvPr>
        </p:nvSpPr>
        <p:spPr>
          <a:xfrm>
            <a:off x="448596" y="438898"/>
            <a:ext cx="4632501" cy="1302111"/>
          </a:xfrm>
        </p:spPr>
        <p:txBody>
          <a:bodyPr rtlCol="0"/>
          <a:lstStyle/>
          <a:p>
            <a:pPr rtl="0"/>
            <a:r>
              <a:rPr lang="pt-BR" dirty="0"/>
              <a:t>FORMAS DE ACESSO</a:t>
            </a:r>
          </a:p>
        </p:txBody>
      </p:sp>
      <p:sp>
        <p:nvSpPr>
          <p:cNvPr id="3" name="Espaço Reservado para Texto 2">
            <a:extLst>
              <a:ext uri="{FF2B5EF4-FFF2-40B4-BE49-F238E27FC236}">
                <a16:creationId xmlns:a16="http://schemas.microsoft.com/office/drawing/2014/main" xmlns="" id="{C6B07B54-E3ED-4BBF-91BB-9F611C440199}"/>
              </a:ext>
            </a:extLst>
          </p:cNvPr>
          <p:cNvSpPr>
            <a:spLocks noGrp="1"/>
          </p:cNvSpPr>
          <p:nvPr>
            <p:ph type="body" sz="half" idx="2"/>
          </p:nvPr>
        </p:nvSpPr>
        <p:spPr bwMode="ltGray">
          <a:xfrm>
            <a:off x="6761584" y="1338201"/>
            <a:ext cx="5506653" cy="1269483"/>
          </a:xfrm>
        </p:spPr>
        <p:txBody>
          <a:bodyPr rtlCol="0">
            <a:normAutofit fontScale="92500" lnSpcReduction="10000"/>
          </a:bodyPr>
          <a:lstStyle/>
          <a:p>
            <a:pPr algn="just" rtl="0">
              <a:lnSpc>
                <a:spcPct val="110000"/>
              </a:lnSpc>
              <a:spcBef>
                <a:spcPts val="425"/>
              </a:spcBef>
            </a:pPr>
            <a:r>
              <a:rPr lang="pt-BR" sz="2200" b="1" i="1" dirty="0">
                <a:solidFill>
                  <a:schemeClr val="bg1"/>
                </a:solidFill>
                <a:latin typeface="+mj-lt"/>
              </a:rPr>
              <a:t>Call Center </a:t>
            </a:r>
            <a:r>
              <a:rPr lang="pt-BR" sz="2200" b="1" dirty="0">
                <a:solidFill>
                  <a:schemeClr val="bg1"/>
                </a:solidFill>
                <a:latin typeface="+mj-lt"/>
              </a:rPr>
              <a:t>127 </a:t>
            </a:r>
          </a:p>
          <a:p>
            <a:pPr marR="417195" algn="just" rtl="0">
              <a:lnSpc>
                <a:spcPct val="107100"/>
              </a:lnSpc>
              <a:spcBef>
                <a:spcPts val="0"/>
              </a:spcBef>
              <a:spcAft>
                <a:spcPts val="1000"/>
              </a:spcAft>
            </a:pPr>
            <a:r>
              <a:rPr lang="pt-BR" sz="1500" i="1" spc="-15" dirty="0">
                <a:solidFill>
                  <a:schemeClr val="bg2">
                    <a:lumMod val="20000"/>
                    <a:lumOff val="80000"/>
                  </a:schemeClr>
                </a:solidFill>
                <a:cs typeface="Arial"/>
              </a:rPr>
              <a:t>Composto por 14 telefonistas e 2 monitores divididas em dois turnos. Atende em torno de 200 chamadas ao dia, recebendo em 2020, 50.416 ligações. O serviço está disponível de segunda  a sexta-feira, no horário de 8h às 20h.</a:t>
            </a:r>
          </a:p>
        </p:txBody>
      </p:sp>
      <p:pic>
        <p:nvPicPr>
          <p:cNvPr id="15" name="Espaço Reservado para Imagem 14" descr="Ícone de verificação">
            <a:extLst>
              <a:ext uri="{FF2B5EF4-FFF2-40B4-BE49-F238E27FC236}">
                <a16:creationId xmlns:a16="http://schemas.microsoft.com/office/drawing/2014/main" xmlns="" id="{2BB6FD49-92B0-4DC9-AC1D-17947DECCCB8}"/>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a:stretch>
            <a:fillRect/>
          </a:stretch>
        </p:blipFill>
        <p:spPr bwMode="ltGray">
          <a:xfrm>
            <a:off x="6187109" y="1282868"/>
            <a:ext cx="576000" cy="576000"/>
          </a:xfrm>
        </p:spPr>
      </p:pic>
      <p:pic>
        <p:nvPicPr>
          <p:cNvPr id="17" name="Espaço Reservado para Imagem 16" descr="Ícone de verificação">
            <a:extLst>
              <a:ext uri="{FF2B5EF4-FFF2-40B4-BE49-F238E27FC236}">
                <a16:creationId xmlns:a16="http://schemas.microsoft.com/office/drawing/2014/main" xmlns="" id="{B35AF671-FB05-4C5C-AD79-E7C03FDFC8C4}"/>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3" y="67662"/>
            <a:ext cx="576000" cy="576001"/>
          </a:xfrm>
        </p:spPr>
      </p:pic>
      <p:sp>
        <p:nvSpPr>
          <p:cNvPr id="11" name="Espaço Reservado para Texto 10">
            <a:extLst>
              <a:ext uri="{FF2B5EF4-FFF2-40B4-BE49-F238E27FC236}">
                <a16:creationId xmlns:a16="http://schemas.microsoft.com/office/drawing/2014/main" xmlns="" id="{81D93562-F631-4ADB-AB50-4D5ECF40F8A1}"/>
              </a:ext>
            </a:extLst>
          </p:cNvPr>
          <p:cNvSpPr>
            <a:spLocks noGrp="1"/>
          </p:cNvSpPr>
          <p:nvPr>
            <p:ph type="body" sz="half" idx="23"/>
          </p:nvPr>
        </p:nvSpPr>
        <p:spPr bwMode="ltGray">
          <a:xfrm>
            <a:off x="6760056" y="114092"/>
            <a:ext cx="5506655" cy="1431234"/>
          </a:xfrm>
        </p:spPr>
        <p:txBody>
          <a:bodyPr rtlCol="0">
            <a:normAutofit/>
          </a:bodyPr>
          <a:lstStyle/>
          <a:p>
            <a:pPr rtl="0">
              <a:lnSpc>
                <a:spcPct val="110000"/>
              </a:lnSpc>
              <a:spcBef>
                <a:spcPts val="425"/>
              </a:spcBef>
            </a:pPr>
            <a:r>
              <a:rPr lang="pt-BR" sz="2000" b="1" dirty="0">
                <a:solidFill>
                  <a:schemeClr val="bg1"/>
                </a:solidFill>
                <a:latin typeface="+mj-lt"/>
              </a:rPr>
              <a:t>Atendimento Presencial</a:t>
            </a:r>
          </a:p>
          <a:p>
            <a:pPr marR="417195" algn="just" rtl="0">
              <a:lnSpc>
                <a:spcPct val="107100"/>
              </a:lnSpc>
              <a:spcBef>
                <a:spcPts val="0"/>
              </a:spcBef>
              <a:spcAft>
                <a:spcPts val="1000"/>
              </a:spcAft>
            </a:pPr>
            <a:r>
              <a:rPr lang="pt-BR" sz="1400" i="1" spc="-15" dirty="0">
                <a:solidFill>
                  <a:schemeClr val="bg2">
                    <a:lumMod val="20000"/>
                    <a:lumOff val="80000"/>
                  </a:schemeClr>
                </a:solidFill>
                <a:cs typeface="Arial"/>
              </a:rPr>
              <a:t>Composta por 2 recepcionistas, que atendem em torno de 6 cidadãos ao dia, de segunda à sexta-feira, no novo horário reduzido de 13h às 16h e mediante a agendamento prévio. </a:t>
            </a:r>
          </a:p>
        </p:txBody>
      </p:sp>
      <p:pic>
        <p:nvPicPr>
          <p:cNvPr id="19" name="Espaço Reservado para Imagem 18" descr="Ícone de verificação">
            <a:extLst>
              <a:ext uri="{FF2B5EF4-FFF2-40B4-BE49-F238E27FC236}">
                <a16:creationId xmlns:a16="http://schemas.microsoft.com/office/drawing/2014/main" xmlns="" id="{D0EA9FF8-E112-4BA0-B552-7EC47F10324A}"/>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a:stretch>
            <a:fillRect/>
          </a:stretch>
        </p:blipFill>
        <p:spPr bwMode="ltGray">
          <a:xfrm>
            <a:off x="6187109" y="2610009"/>
            <a:ext cx="576000" cy="576001"/>
          </a:xfrm>
        </p:spPr>
      </p:pic>
      <p:sp>
        <p:nvSpPr>
          <p:cNvPr id="13" name="Espaço Reservado para Texto 12">
            <a:extLst>
              <a:ext uri="{FF2B5EF4-FFF2-40B4-BE49-F238E27FC236}">
                <a16:creationId xmlns:a16="http://schemas.microsoft.com/office/drawing/2014/main" xmlns="" id="{F254C44F-43DD-4310-BB15-9C29C646DB24}"/>
              </a:ext>
            </a:extLst>
          </p:cNvPr>
          <p:cNvSpPr>
            <a:spLocks noGrp="1"/>
          </p:cNvSpPr>
          <p:nvPr>
            <p:ph type="body" sz="half" idx="25"/>
          </p:nvPr>
        </p:nvSpPr>
        <p:spPr bwMode="ltGray">
          <a:xfrm>
            <a:off x="6761583" y="2679462"/>
            <a:ext cx="5064377" cy="1431234"/>
          </a:xfrm>
        </p:spPr>
        <p:txBody>
          <a:bodyPr rtlCol="0">
            <a:normAutofit/>
          </a:bodyPr>
          <a:lstStyle/>
          <a:p>
            <a:pPr algn="just" rtl="0">
              <a:lnSpc>
                <a:spcPct val="110000"/>
              </a:lnSpc>
              <a:spcBef>
                <a:spcPts val="425"/>
              </a:spcBef>
            </a:pPr>
            <a:r>
              <a:rPr lang="pt-BR" sz="2000" b="1" dirty="0">
                <a:solidFill>
                  <a:schemeClr val="bg1"/>
                </a:solidFill>
                <a:latin typeface="+mj-lt"/>
              </a:rPr>
              <a:t>Correspondência</a:t>
            </a:r>
            <a:r>
              <a:rPr lang="pt-BR" sz="2200" b="1" dirty="0">
                <a:solidFill>
                  <a:schemeClr val="bg1"/>
                </a:solidFill>
                <a:latin typeface="+mj-lt"/>
              </a:rPr>
              <a:t> </a:t>
            </a:r>
          </a:p>
          <a:p>
            <a:pPr algn="just" rtl="0">
              <a:lnSpc>
                <a:spcPct val="110000"/>
              </a:lnSpc>
              <a:spcBef>
                <a:spcPts val="425"/>
              </a:spcBef>
            </a:pPr>
            <a:r>
              <a:rPr lang="pt-BR" sz="1400" i="1" spc="-15" dirty="0">
                <a:solidFill>
                  <a:schemeClr val="bg2">
                    <a:lumMod val="20000"/>
                    <a:lumOff val="80000"/>
                  </a:schemeClr>
                </a:solidFill>
                <a:cs typeface="Arial"/>
              </a:rPr>
              <a:t>O endereço para o recebimento de demandas é a Av. Marechal Câmara, 370 - Centro do Rio de Janeiro. Atualmente ainda é um canal disponibilizado à população.</a:t>
            </a:r>
          </a:p>
        </p:txBody>
      </p:sp>
      <p:sp>
        <p:nvSpPr>
          <p:cNvPr id="8" name="objeto 13" descr="Retângulo bege">
            <a:extLst>
              <a:ext uri="{FF2B5EF4-FFF2-40B4-BE49-F238E27FC236}">
                <a16:creationId xmlns:a16="http://schemas.microsoft.com/office/drawing/2014/main" xmlns="" id="{DFB86A96-0959-48CB-911E-06E243290C23}"/>
              </a:ext>
            </a:extLst>
          </p:cNvPr>
          <p:cNvSpPr/>
          <p:nvPr/>
        </p:nvSpPr>
        <p:spPr>
          <a:xfrm>
            <a:off x="569843" y="1721793"/>
            <a:ext cx="4267200" cy="45720"/>
          </a:xfrm>
          <a:custGeom>
            <a:avLst/>
            <a:gdLst/>
            <a:ahLst/>
            <a:cxnLst/>
            <a:rect l="l" t="t" r="r" b="b"/>
            <a:pathLst>
              <a:path w="2694304">
                <a:moveTo>
                  <a:pt x="0" y="0"/>
                </a:moveTo>
                <a:lnTo>
                  <a:pt x="2694127" y="0"/>
                </a:lnTo>
              </a:path>
            </a:pathLst>
          </a:custGeom>
          <a:ln w="54863">
            <a:solidFill>
              <a:schemeClr val="accent4"/>
            </a:solidFill>
          </a:ln>
        </p:spPr>
        <p:txBody>
          <a:bodyPr wrap="square" lIns="0" tIns="0" rIns="0" bIns="0" rtlCol="0"/>
          <a:lstStyle/>
          <a:p>
            <a:pPr rtl="0"/>
            <a:endParaRPr lang="pt-BR" dirty="0"/>
          </a:p>
        </p:txBody>
      </p:sp>
      <p:pic>
        <p:nvPicPr>
          <p:cNvPr id="12" name="Espaço Reservado para Imagem 16" descr="Ícone de verificação">
            <a:extLst>
              <a:ext uri="{FF2B5EF4-FFF2-40B4-BE49-F238E27FC236}">
                <a16:creationId xmlns:a16="http://schemas.microsoft.com/office/drawing/2014/main" xmlns="" id="{734D5801-F270-45AD-8449-D91D70800C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3" y="5587198"/>
            <a:ext cx="576000" cy="576001"/>
          </a:xfrm>
          <a:prstGeom prst="rect">
            <a:avLst/>
          </a:prstGeom>
        </p:spPr>
      </p:pic>
      <p:sp>
        <p:nvSpPr>
          <p:cNvPr id="14" name="Espaço Reservado para Texto 10">
            <a:extLst>
              <a:ext uri="{FF2B5EF4-FFF2-40B4-BE49-F238E27FC236}">
                <a16:creationId xmlns:a16="http://schemas.microsoft.com/office/drawing/2014/main" xmlns="" id="{5D6010F5-4346-430C-8A13-8FC137B7397E}"/>
              </a:ext>
            </a:extLst>
          </p:cNvPr>
          <p:cNvSpPr txBox="1">
            <a:spLocks/>
          </p:cNvSpPr>
          <p:nvPr/>
        </p:nvSpPr>
        <p:spPr bwMode="ltGray">
          <a:xfrm>
            <a:off x="6760055" y="5575132"/>
            <a:ext cx="5506655" cy="10663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10000"/>
              </a:lnSpc>
              <a:spcBef>
                <a:spcPts val="425"/>
              </a:spcBef>
            </a:pPr>
            <a:r>
              <a:rPr lang="pt-BR" sz="2000" b="1" dirty="0">
                <a:solidFill>
                  <a:schemeClr val="bg1"/>
                </a:solidFill>
                <a:latin typeface="+mj-lt"/>
              </a:rPr>
              <a:t>Formulário Eletrônico</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É o canal mais utilizado pelos cidadãos, procedem diariamente cerca de 120 comunicações.</a:t>
            </a:r>
          </a:p>
        </p:txBody>
      </p:sp>
      <p:sp>
        <p:nvSpPr>
          <p:cNvPr id="20" name="Espaço Reservado para Texto 2">
            <a:extLst>
              <a:ext uri="{FF2B5EF4-FFF2-40B4-BE49-F238E27FC236}">
                <a16:creationId xmlns:a16="http://schemas.microsoft.com/office/drawing/2014/main" xmlns="" id="{F8A54FE4-1416-4681-A1D9-4A00DBFD550E}"/>
              </a:ext>
            </a:extLst>
          </p:cNvPr>
          <p:cNvSpPr txBox="1">
            <a:spLocks/>
          </p:cNvSpPr>
          <p:nvPr/>
        </p:nvSpPr>
        <p:spPr bwMode="ltGray">
          <a:xfrm>
            <a:off x="6760058" y="3988850"/>
            <a:ext cx="5506653" cy="1717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425"/>
              </a:spcBef>
            </a:pPr>
            <a:r>
              <a:rPr lang="pt-BR" sz="2000" b="1" i="1" dirty="0">
                <a:solidFill>
                  <a:schemeClr val="bg1"/>
                </a:solidFill>
                <a:latin typeface="+mj-lt"/>
              </a:rPr>
              <a:t>Facebook da Ouvidoria</a:t>
            </a:r>
            <a:endParaRPr lang="pt-BR" sz="2000" b="1" dirty="0">
              <a:solidFill>
                <a:schemeClr val="bg1"/>
              </a:solidFill>
              <a:latin typeface="+mj-lt"/>
            </a:endParaRP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As comunicações são realizadas exclusivamente através de mensagens privadas (inbox), por meio do Messenger. As conversas registradas pelo aplicativo resultam em formulários de comunicação preenchidos tanto pelos próprios comunicantes como pelos servidores da Ouvidoria.</a:t>
            </a:r>
          </a:p>
        </p:txBody>
      </p:sp>
      <p:pic>
        <p:nvPicPr>
          <p:cNvPr id="21" name="Espaço Reservado para Imagem 14" descr="Ícone de verificação">
            <a:extLst>
              <a:ext uri="{FF2B5EF4-FFF2-40B4-BE49-F238E27FC236}">
                <a16:creationId xmlns:a16="http://schemas.microsoft.com/office/drawing/2014/main" xmlns="" id="{F6F2C5AC-8ABA-4C7D-A951-2FC4952475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3" y="3933517"/>
            <a:ext cx="576000" cy="576000"/>
          </a:xfrm>
          <a:prstGeom prst="rect">
            <a:avLst/>
          </a:prstGeom>
        </p:spPr>
      </p:pic>
      <p:sp>
        <p:nvSpPr>
          <p:cNvPr id="22" name="objeto 3" descr="Retângulo bege">
            <a:extLst>
              <a:ext uri="{FF2B5EF4-FFF2-40B4-BE49-F238E27FC236}">
                <a16:creationId xmlns:a16="http://schemas.microsoft.com/office/drawing/2014/main" xmlns="" id="{512C81C1-4B27-4412-91B5-9796D1108CA6}"/>
              </a:ext>
            </a:extLst>
          </p:cNvPr>
          <p:cNvSpPr/>
          <p:nvPr/>
        </p:nvSpPr>
        <p:spPr>
          <a:xfrm>
            <a:off x="3821" y="2411896"/>
            <a:ext cx="3640527" cy="344296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4"/>
          </a:solidFill>
          <a:ln>
            <a:solidFill>
              <a:schemeClr val="accent4"/>
            </a:solidFill>
          </a:ln>
        </p:spPr>
        <p:txBody>
          <a:bodyPr wrap="square" lIns="0" tIns="0" rIns="0" bIns="0" rtlCol="0"/>
          <a:lstStyle/>
          <a:p>
            <a:pPr rtl="0"/>
            <a:endParaRPr lang="pt-BR" dirty="0"/>
          </a:p>
        </p:txBody>
      </p:sp>
      <p:pic>
        <p:nvPicPr>
          <p:cNvPr id="7" name="Espaço Reservado para Imagem 6" descr="Dois homens olhando o laptop">
            <a:extLst>
              <a:ext uri="{FF2B5EF4-FFF2-40B4-BE49-F238E27FC236}">
                <a16:creationId xmlns:a16="http://schemas.microsoft.com/office/drawing/2014/main" xmlns="" id="{2CD8DFC9-E679-43B6-94BA-67756E397A11}"/>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000" y="2781223"/>
            <a:ext cx="6024983" cy="2736901"/>
          </a:xfrm>
        </p:spPr>
      </p:pic>
      <p:pic>
        <p:nvPicPr>
          <p:cNvPr id="25" name="Imagem 24" descr="Sem Título-1.png">
            <a:hlinkClick r:id="rId5" action="ppaction://hlinksldjump"/>
            <a:extLst>
              <a:ext uri="{FF2B5EF4-FFF2-40B4-BE49-F238E27FC236}">
                <a16:creationId xmlns:a16="http://schemas.microsoft.com/office/drawing/2014/main" xmlns="" id="{5D137E93-5DFB-439F-A8F3-D39E9692A7A1}"/>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449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300" fill="hold"/>
                                        <p:tgtEl>
                                          <p:spTgt spid="17"/>
                                        </p:tgtEl>
                                        <p:attrNameLst>
                                          <p:attrName>ppt_w</p:attrName>
                                        </p:attrNameLst>
                                      </p:cBhvr>
                                      <p:tavLst>
                                        <p:tav tm="0">
                                          <p:val>
                                            <p:fltVal val="0"/>
                                          </p:val>
                                        </p:tav>
                                        <p:tav tm="100000">
                                          <p:val>
                                            <p:strVal val="#ppt_w"/>
                                          </p:val>
                                        </p:tav>
                                      </p:tavLst>
                                    </p:anim>
                                    <p:anim calcmode="lin" valueType="num">
                                      <p:cBhvr>
                                        <p:cTn id="13" dur="300" fill="hold"/>
                                        <p:tgtEl>
                                          <p:spTgt spid="17"/>
                                        </p:tgtEl>
                                        <p:attrNameLst>
                                          <p:attrName>ppt_h</p:attrName>
                                        </p:attrNameLst>
                                      </p:cBhvr>
                                      <p:tavLst>
                                        <p:tav tm="0">
                                          <p:val>
                                            <p:fltVal val="0"/>
                                          </p:val>
                                        </p:tav>
                                        <p:tav tm="100000">
                                          <p:val>
                                            <p:strVal val="#ppt_h"/>
                                          </p:val>
                                        </p:tav>
                                      </p:tavLst>
                                    </p:anim>
                                    <p:animEffect transition="in" filter="fade">
                                      <p:cBhvr>
                                        <p:cTn id="14" dur="300"/>
                                        <p:tgtEl>
                                          <p:spTgt spid="17"/>
                                        </p:tgtEl>
                                      </p:cBhvr>
                                    </p:animEffect>
                                  </p:childTnLst>
                                </p:cTn>
                              </p:par>
                            </p:childTnLst>
                          </p:cTn>
                        </p:par>
                        <p:par>
                          <p:cTn id="15" fill="hold">
                            <p:stCondLst>
                              <p:cond delay="800"/>
                            </p:stCondLst>
                            <p:childTnLst>
                              <p:par>
                                <p:cTn id="16" presetID="53" presetClass="entr" presetSubtype="16"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p:cTn id="18" dur="3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9" dur="3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0" dur="300"/>
                                        <p:tgtEl>
                                          <p:spTgt spid="11">
                                            <p:txEl>
                                              <p:pRg st="0" end="0"/>
                                            </p:txEl>
                                          </p:spTgt>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p:cTn id="24" dur="3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5" dur="3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6" dur="300"/>
                                        <p:tgtEl>
                                          <p:spTgt spid="11">
                                            <p:txEl>
                                              <p:pRg st="1" end="1"/>
                                            </p:txEl>
                                          </p:spTgt>
                                        </p:tgtEl>
                                      </p:cBhvr>
                                    </p:animEffect>
                                  </p:childTnLst>
                                </p:cTn>
                              </p:par>
                            </p:childTnLst>
                          </p:cTn>
                        </p:par>
                        <p:par>
                          <p:cTn id="27" fill="hold">
                            <p:stCondLst>
                              <p:cond delay="1400"/>
                            </p:stCondLst>
                            <p:childTnLst>
                              <p:par>
                                <p:cTn id="28" presetID="53" presetClass="entr" presetSubtype="1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300" fill="hold"/>
                                        <p:tgtEl>
                                          <p:spTgt spid="15"/>
                                        </p:tgtEl>
                                        <p:attrNameLst>
                                          <p:attrName>ppt_w</p:attrName>
                                        </p:attrNameLst>
                                      </p:cBhvr>
                                      <p:tavLst>
                                        <p:tav tm="0">
                                          <p:val>
                                            <p:fltVal val="0"/>
                                          </p:val>
                                        </p:tav>
                                        <p:tav tm="100000">
                                          <p:val>
                                            <p:strVal val="#ppt_w"/>
                                          </p:val>
                                        </p:tav>
                                      </p:tavLst>
                                    </p:anim>
                                    <p:anim calcmode="lin" valueType="num">
                                      <p:cBhvr>
                                        <p:cTn id="31" dur="300" fill="hold"/>
                                        <p:tgtEl>
                                          <p:spTgt spid="15"/>
                                        </p:tgtEl>
                                        <p:attrNameLst>
                                          <p:attrName>ppt_h</p:attrName>
                                        </p:attrNameLst>
                                      </p:cBhvr>
                                      <p:tavLst>
                                        <p:tav tm="0">
                                          <p:val>
                                            <p:fltVal val="0"/>
                                          </p:val>
                                        </p:tav>
                                        <p:tav tm="100000">
                                          <p:val>
                                            <p:strVal val="#ppt_h"/>
                                          </p:val>
                                        </p:tav>
                                      </p:tavLst>
                                    </p:anim>
                                    <p:animEffect transition="in" filter="fade">
                                      <p:cBhvr>
                                        <p:cTn id="32" dur="300"/>
                                        <p:tgtEl>
                                          <p:spTgt spid="15"/>
                                        </p:tgtEl>
                                      </p:cBhvr>
                                    </p:animEffect>
                                  </p:childTnLst>
                                </p:cTn>
                              </p:par>
                            </p:childTnLst>
                          </p:cTn>
                        </p:par>
                        <p:par>
                          <p:cTn id="33" fill="hold">
                            <p:stCondLst>
                              <p:cond delay="1700"/>
                            </p:stCondLst>
                            <p:childTnLst>
                              <p:par>
                                <p:cTn id="34" presetID="53" presetClass="entr" presetSubtype="16" fill="hold" grpId="0" nodeType="after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p:cTn id="36" dur="3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7" dur="3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8" dur="300"/>
                                        <p:tgtEl>
                                          <p:spTgt spid="3">
                                            <p:txEl>
                                              <p:pRg st="0" end="0"/>
                                            </p:txEl>
                                          </p:spTgt>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3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3" dur="3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4" dur="300"/>
                                        <p:tgtEl>
                                          <p:spTgt spid="3">
                                            <p:txEl>
                                              <p:pRg st="1" end="1"/>
                                            </p:txEl>
                                          </p:spTgt>
                                        </p:tgtEl>
                                      </p:cBhvr>
                                    </p:animEffect>
                                  </p:childTnLst>
                                </p:cTn>
                              </p:par>
                            </p:childTnLst>
                          </p:cTn>
                        </p:par>
                        <p:par>
                          <p:cTn id="45" fill="hold">
                            <p:stCondLst>
                              <p:cond delay="23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300" fill="hold"/>
                                        <p:tgtEl>
                                          <p:spTgt spid="19"/>
                                        </p:tgtEl>
                                        <p:attrNameLst>
                                          <p:attrName>ppt_w</p:attrName>
                                        </p:attrNameLst>
                                      </p:cBhvr>
                                      <p:tavLst>
                                        <p:tav tm="0">
                                          <p:val>
                                            <p:fltVal val="0"/>
                                          </p:val>
                                        </p:tav>
                                        <p:tav tm="100000">
                                          <p:val>
                                            <p:strVal val="#ppt_w"/>
                                          </p:val>
                                        </p:tav>
                                      </p:tavLst>
                                    </p:anim>
                                    <p:anim calcmode="lin" valueType="num">
                                      <p:cBhvr>
                                        <p:cTn id="49" dur="300" fill="hold"/>
                                        <p:tgtEl>
                                          <p:spTgt spid="19"/>
                                        </p:tgtEl>
                                        <p:attrNameLst>
                                          <p:attrName>ppt_h</p:attrName>
                                        </p:attrNameLst>
                                      </p:cBhvr>
                                      <p:tavLst>
                                        <p:tav tm="0">
                                          <p:val>
                                            <p:fltVal val="0"/>
                                          </p:val>
                                        </p:tav>
                                        <p:tav tm="100000">
                                          <p:val>
                                            <p:strVal val="#ppt_h"/>
                                          </p:val>
                                        </p:tav>
                                      </p:tavLst>
                                    </p:anim>
                                    <p:animEffect transition="in" filter="fade">
                                      <p:cBhvr>
                                        <p:cTn id="50" dur="300"/>
                                        <p:tgtEl>
                                          <p:spTgt spid="19"/>
                                        </p:tgtEl>
                                      </p:cBhvr>
                                    </p:animEffect>
                                  </p:childTnLst>
                                </p:cTn>
                              </p:par>
                            </p:childTnLst>
                          </p:cTn>
                        </p:par>
                        <p:par>
                          <p:cTn id="51" fill="hold">
                            <p:stCondLst>
                              <p:cond delay="2600"/>
                            </p:stCondLst>
                            <p:childTnLst>
                              <p:par>
                                <p:cTn id="52" presetID="53" presetClass="entr" presetSubtype="16" fill="hold" grpId="0" nodeType="after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 calcmode="lin" valueType="num">
                                      <p:cBhvr>
                                        <p:cTn id="5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6" dur="300"/>
                                        <p:tgtEl>
                                          <p:spTgt spid="13">
                                            <p:txEl>
                                              <p:pRg st="0" end="0"/>
                                            </p:txEl>
                                          </p:spTgt>
                                        </p:tgtEl>
                                      </p:cBhvr>
                                    </p:animEffect>
                                  </p:childTnLst>
                                </p:cTn>
                              </p:par>
                            </p:childTnLst>
                          </p:cTn>
                        </p:par>
                        <p:par>
                          <p:cTn id="57" fill="hold">
                            <p:stCondLst>
                              <p:cond delay="2900"/>
                            </p:stCondLst>
                            <p:childTnLst>
                              <p:par>
                                <p:cTn id="58" presetID="53" presetClass="entr" presetSubtype="16" fill="hold" grpId="0" nodeType="after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 calcmode="lin" valueType="num">
                                      <p:cBhvr>
                                        <p:cTn id="60" dur="3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61" dur="3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62" dur="300"/>
                                        <p:tgtEl>
                                          <p:spTgt spid="13">
                                            <p:txEl>
                                              <p:pRg st="1" end="1"/>
                                            </p:txEl>
                                          </p:spTgt>
                                        </p:tgtEl>
                                      </p:cBhvr>
                                    </p:animEffect>
                                  </p:childTnLst>
                                </p:cTn>
                              </p:par>
                            </p:childTnLst>
                          </p:cTn>
                        </p:par>
                        <p:par>
                          <p:cTn id="63" fill="hold">
                            <p:stCondLst>
                              <p:cond delay="3200"/>
                            </p:stCondLst>
                            <p:childTnLst>
                              <p:par>
                                <p:cTn id="64" presetID="53" presetClass="entr" presetSubtype="16"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300" fill="hold"/>
                                        <p:tgtEl>
                                          <p:spTgt spid="21"/>
                                        </p:tgtEl>
                                        <p:attrNameLst>
                                          <p:attrName>ppt_w</p:attrName>
                                        </p:attrNameLst>
                                      </p:cBhvr>
                                      <p:tavLst>
                                        <p:tav tm="0">
                                          <p:val>
                                            <p:fltVal val="0"/>
                                          </p:val>
                                        </p:tav>
                                        <p:tav tm="100000">
                                          <p:val>
                                            <p:strVal val="#ppt_w"/>
                                          </p:val>
                                        </p:tav>
                                      </p:tavLst>
                                    </p:anim>
                                    <p:anim calcmode="lin" valueType="num">
                                      <p:cBhvr>
                                        <p:cTn id="67" dur="300" fill="hold"/>
                                        <p:tgtEl>
                                          <p:spTgt spid="21"/>
                                        </p:tgtEl>
                                        <p:attrNameLst>
                                          <p:attrName>ppt_h</p:attrName>
                                        </p:attrNameLst>
                                      </p:cBhvr>
                                      <p:tavLst>
                                        <p:tav tm="0">
                                          <p:val>
                                            <p:fltVal val="0"/>
                                          </p:val>
                                        </p:tav>
                                        <p:tav tm="100000">
                                          <p:val>
                                            <p:strVal val="#ppt_h"/>
                                          </p:val>
                                        </p:tav>
                                      </p:tavLst>
                                    </p:anim>
                                    <p:animEffect transition="in" filter="fade">
                                      <p:cBhvr>
                                        <p:cTn id="68" dur="300"/>
                                        <p:tgtEl>
                                          <p:spTgt spid="21"/>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300" fill="hold"/>
                                        <p:tgtEl>
                                          <p:spTgt spid="20"/>
                                        </p:tgtEl>
                                        <p:attrNameLst>
                                          <p:attrName>ppt_w</p:attrName>
                                        </p:attrNameLst>
                                      </p:cBhvr>
                                      <p:tavLst>
                                        <p:tav tm="0">
                                          <p:val>
                                            <p:fltVal val="0"/>
                                          </p:val>
                                        </p:tav>
                                        <p:tav tm="100000">
                                          <p:val>
                                            <p:strVal val="#ppt_w"/>
                                          </p:val>
                                        </p:tav>
                                      </p:tavLst>
                                    </p:anim>
                                    <p:anim calcmode="lin" valueType="num">
                                      <p:cBhvr>
                                        <p:cTn id="73" dur="300" fill="hold"/>
                                        <p:tgtEl>
                                          <p:spTgt spid="20"/>
                                        </p:tgtEl>
                                        <p:attrNameLst>
                                          <p:attrName>ppt_h</p:attrName>
                                        </p:attrNameLst>
                                      </p:cBhvr>
                                      <p:tavLst>
                                        <p:tav tm="0">
                                          <p:val>
                                            <p:fltVal val="0"/>
                                          </p:val>
                                        </p:tav>
                                        <p:tav tm="100000">
                                          <p:val>
                                            <p:strVal val="#ppt_h"/>
                                          </p:val>
                                        </p:tav>
                                      </p:tavLst>
                                    </p:anim>
                                    <p:animEffect transition="in" filter="fade">
                                      <p:cBhvr>
                                        <p:cTn id="74" dur="300"/>
                                        <p:tgtEl>
                                          <p:spTgt spid="20"/>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300" fill="hold"/>
                                        <p:tgtEl>
                                          <p:spTgt spid="12"/>
                                        </p:tgtEl>
                                        <p:attrNameLst>
                                          <p:attrName>ppt_w</p:attrName>
                                        </p:attrNameLst>
                                      </p:cBhvr>
                                      <p:tavLst>
                                        <p:tav tm="0">
                                          <p:val>
                                            <p:fltVal val="0"/>
                                          </p:val>
                                        </p:tav>
                                        <p:tav tm="100000">
                                          <p:val>
                                            <p:strVal val="#ppt_w"/>
                                          </p:val>
                                        </p:tav>
                                      </p:tavLst>
                                    </p:anim>
                                    <p:anim calcmode="lin" valueType="num">
                                      <p:cBhvr>
                                        <p:cTn id="79" dur="300" fill="hold"/>
                                        <p:tgtEl>
                                          <p:spTgt spid="12"/>
                                        </p:tgtEl>
                                        <p:attrNameLst>
                                          <p:attrName>ppt_h</p:attrName>
                                        </p:attrNameLst>
                                      </p:cBhvr>
                                      <p:tavLst>
                                        <p:tav tm="0">
                                          <p:val>
                                            <p:fltVal val="0"/>
                                          </p:val>
                                        </p:tav>
                                        <p:tav tm="100000">
                                          <p:val>
                                            <p:strVal val="#ppt_h"/>
                                          </p:val>
                                        </p:tav>
                                      </p:tavLst>
                                    </p:anim>
                                    <p:animEffect transition="in" filter="fade">
                                      <p:cBhvr>
                                        <p:cTn id="80" dur="300"/>
                                        <p:tgtEl>
                                          <p:spTgt spid="12"/>
                                        </p:tgtEl>
                                      </p:cBhvr>
                                    </p:animEffect>
                                  </p:childTnLst>
                                </p:cTn>
                              </p:par>
                            </p:childTnLst>
                          </p:cTn>
                        </p:par>
                        <p:par>
                          <p:cTn id="81" fill="hold">
                            <p:stCondLst>
                              <p:cond delay="4100"/>
                            </p:stCondLst>
                            <p:childTnLst>
                              <p:par>
                                <p:cTn id="82" presetID="53" presetClass="entr" presetSubtype="16"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300" fill="hold"/>
                                        <p:tgtEl>
                                          <p:spTgt spid="14"/>
                                        </p:tgtEl>
                                        <p:attrNameLst>
                                          <p:attrName>ppt_w</p:attrName>
                                        </p:attrNameLst>
                                      </p:cBhvr>
                                      <p:tavLst>
                                        <p:tav tm="0">
                                          <p:val>
                                            <p:fltVal val="0"/>
                                          </p:val>
                                        </p:tav>
                                        <p:tav tm="100000">
                                          <p:val>
                                            <p:strVal val="#ppt_w"/>
                                          </p:val>
                                        </p:tav>
                                      </p:tavLst>
                                    </p:anim>
                                    <p:anim calcmode="lin" valueType="num">
                                      <p:cBhvr>
                                        <p:cTn id="85" dur="300" fill="hold"/>
                                        <p:tgtEl>
                                          <p:spTgt spid="14"/>
                                        </p:tgtEl>
                                        <p:attrNameLst>
                                          <p:attrName>ppt_h</p:attrName>
                                        </p:attrNameLst>
                                      </p:cBhvr>
                                      <p:tavLst>
                                        <p:tav tm="0">
                                          <p:val>
                                            <p:fltVal val="0"/>
                                          </p:val>
                                        </p:tav>
                                        <p:tav tm="100000">
                                          <p:val>
                                            <p:strVal val="#ppt_h"/>
                                          </p:val>
                                        </p:tav>
                                      </p:tavLst>
                                    </p:anim>
                                    <p:animEffect transition="in" filter="fade">
                                      <p:cBhvr>
                                        <p:cTn id="86"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3" grpId="0" build="p"/>
      <p:bldP spid="1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Imagem 16" descr="Ícone de verificação">
            <a:extLst>
              <a:ext uri="{FF2B5EF4-FFF2-40B4-BE49-F238E27FC236}">
                <a16:creationId xmlns:a16="http://schemas.microsoft.com/office/drawing/2014/main" xmlns="" id="{734D5801-F270-45AD-8449-D91D70800C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4" y="83511"/>
            <a:ext cx="576000" cy="576001"/>
          </a:xfrm>
          <a:prstGeom prst="rect">
            <a:avLst/>
          </a:prstGeom>
        </p:spPr>
      </p:pic>
      <p:sp>
        <p:nvSpPr>
          <p:cNvPr id="14" name="Espaço Reservado para Texto 10">
            <a:extLst>
              <a:ext uri="{FF2B5EF4-FFF2-40B4-BE49-F238E27FC236}">
                <a16:creationId xmlns:a16="http://schemas.microsoft.com/office/drawing/2014/main" xmlns="" id="{5D6010F5-4346-430C-8A13-8FC137B7397E}"/>
              </a:ext>
            </a:extLst>
          </p:cNvPr>
          <p:cNvSpPr txBox="1">
            <a:spLocks/>
          </p:cNvSpPr>
          <p:nvPr/>
        </p:nvSpPr>
        <p:spPr bwMode="ltGray">
          <a:xfrm>
            <a:off x="6760057" y="138057"/>
            <a:ext cx="5506655" cy="26431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rtl="0">
              <a:lnSpc>
                <a:spcPct val="110000"/>
              </a:lnSpc>
              <a:spcBef>
                <a:spcPts val="425"/>
              </a:spcBef>
            </a:pPr>
            <a:r>
              <a:rPr lang="pt-BR" sz="2000" b="1" i="1" dirty="0">
                <a:solidFill>
                  <a:schemeClr val="bg1"/>
                </a:solidFill>
                <a:latin typeface="+mj-lt"/>
              </a:rPr>
              <a:t>Outras Ouvidorias</a:t>
            </a:r>
            <a:endParaRPr lang="pt-BR" sz="2000" b="1" dirty="0">
              <a:solidFill>
                <a:schemeClr val="bg1"/>
              </a:solidFill>
              <a:latin typeface="+mj-lt"/>
            </a:endParaRP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A Ouvidoria do Ministério Público do Estado do Rio de Janeiro recebe diversas demandas oriundas de outras Ouvidorias através de convênios firmados, são eles o Disque 100, Ligue 180, Disque Idoso, Disque Denúncia, Detran, Fala.br, e-mails de outros órgãos e da rede de Ouvidorias dos MPs.</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As demandas são registradas e resultam em comunicações preenchidas pelos servidores da Ouvidoria do MP. Essas comunicações são analisadas e distribuídas para os órgãos com atribuição para apurar os fatos.</a:t>
            </a:r>
          </a:p>
        </p:txBody>
      </p:sp>
      <p:pic>
        <p:nvPicPr>
          <p:cNvPr id="32" name="Espaço Reservado para Imagem 16" descr="Ícone de verificação">
            <a:extLst>
              <a:ext uri="{FF2B5EF4-FFF2-40B4-BE49-F238E27FC236}">
                <a16:creationId xmlns:a16="http://schemas.microsoft.com/office/drawing/2014/main" xmlns="" id="{C8AFBD22-8798-4062-87B2-3EB305E0FA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3" y="2707859"/>
            <a:ext cx="576000" cy="576001"/>
          </a:xfrm>
          <a:prstGeom prst="rect">
            <a:avLst/>
          </a:prstGeom>
        </p:spPr>
      </p:pic>
      <p:sp>
        <p:nvSpPr>
          <p:cNvPr id="33" name="Espaço Reservado para Texto 10">
            <a:extLst>
              <a:ext uri="{FF2B5EF4-FFF2-40B4-BE49-F238E27FC236}">
                <a16:creationId xmlns:a16="http://schemas.microsoft.com/office/drawing/2014/main" xmlns="" id="{CA28D4E9-86A1-4FC8-820A-7B5D8C02506C}"/>
              </a:ext>
            </a:extLst>
          </p:cNvPr>
          <p:cNvSpPr txBox="1">
            <a:spLocks/>
          </p:cNvSpPr>
          <p:nvPr/>
        </p:nvSpPr>
        <p:spPr bwMode="ltGray">
          <a:xfrm>
            <a:off x="6760057" y="2804745"/>
            <a:ext cx="5506655" cy="157306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10000"/>
              </a:lnSpc>
              <a:spcBef>
                <a:spcPts val="425"/>
              </a:spcBef>
            </a:pPr>
            <a:r>
              <a:rPr lang="pt-BR" sz="2900" b="1" dirty="0">
                <a:solidFill>
                  <a:schemeClr val="bg1"/>
                </a:solidFill>
                <a:latin typeface="+mj-lt"/>
              </a:rPr>
              <a:t>Ouvidoria Itinerante</a:t>
            </a:r>
          </a:p>
          <a:p>
            <a:pPr marR="417195" algn="just">
              <a:lnSpc>
                <a:spcPct val="107100"/>
              </a:lnSpc>
              <a:spcBef>
                <a:spcPts val="0"/>
              </a:spcBef>
              <a:spcAft>
                <a:spcPts val="1000"/>
              </a:spcAft>
            </a:pPr>
            <a:r>
              <a:rPr lang="pt-BR" sz="2000" i="1" spc="-15" dirty="0">
                <a:solidFill>
                  <a:schemeClr val="bg2">
                    <a:lumMod val="20000"/>
                    <a:lumOff val="80000"/>
                  </a:schemeClr>
                </a:solidFill>
                <a:cs typeface="Arial"/>
              </a:rPr>
              <a:t>Atualmente suspensa em razão das medidas de restrição do Covid-19, tem como missão aproximar os órgãos estaduais, apresentar as funções de cada um deles, divulgar as Ouvidorias como instrumento de participação do usuário no controle social, levando a estrutura do MPRJ às áreas mais carentes da cidade.</a:t>
            </a:r>
          </a:p>
        </p:txBody>
      </p:sp>
      <p:pic>
        <p:nvPicPr>
          <p:cNvPr id="38" name="Espaço Reservado para Imagem 16" descr="Ícone de verificação">
            <a:extLst>
              <a:ext uri="{FF2B5EF4-FFF2-40B4-BE49-F238E27FC236}">
                <a16:creationId xmlns:a16="http://schemas.microsoft.com/office/drawing/2014/main" xmlns="" id="{3F938ADC-4137-436A-AC48-C2128208D8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85583" y="4401334"/>
            <a:ext cx="576000" cy="576001"/>
          </a:xfrm>
          <a:prstGeom prst="rect">
            <a:avLst/>
          </a:prstGeom>
        </p:spPr>
      </p:pic>
      <p:sp>
        <p:nvSpPr>
          <p:cNvPr id="39" name="Espaço Reservado para Texto 10">
            <a:extLst>
              <a:ext uri="{FF2B5EF4-FFF2-40B4-BE49-F238E27FC236}">
                <a16:creationId xmlns:a16="http://schemas.microsoft.com/office/drawing/2014/main" xmlns="" id="{84CD59A6-66D1-42B5-830B-80F6E3C083B5}"/>
              </a:ext>
            </a:extLst>
          </p:cNvPr>
          <p:cNvSpPr txBox="1">
            <a:spLocks/>
          </p:cNvSpPr>
          <p:nvPr/>
        </p:nvSpPr>
        <p:spPr bwMode="ltGray">
          <a:xfrm>
            <a:off x="6760057" y="4498220"/>
            <a:ext cx="5506655" cy="1876076"/>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10000"/>
              </a:lnSpc>
              <a:spcBef>
                <a:spcPts val="425"/>
              </a:spcBef>
            </a:pPr>
            <a:r>
              <a:rPr lang="pt-BR" sz="2900" b="1" dirty="0">
                <a:solidFill>
                  <a:schemeClr val="bg1"/>
                </a:solidFill>
                <a:latin typeface="+mj-lt"/>
              </a:rPr>
              <a:t>Onde Falta Água</a:t>
            </a:r>
          </a:p>
          <a:p>
            <a:pPr marR="417195" algn="just">
              <a:lnSpc>
                <a:spcPct val="107100"/>
              </a:lnSpc>
              <a:spcBef>
                <a:spcPts val="0"/>
              </a:spcBef>
              <a:spcAft>
                <a:spcPts val="1000"/>
              </a:spcAft>
            </a:pPr>
            <a:r>
              <a:rPr lang="pt-BR" sz="2000" i="1" spc="-15" dirty="0">
                <a:solidFill>
                  <a:schemeClr val="bg2">
                    <a:lumMod val="20000"/>
                    <a:lumOff val="80000"/>
                  </a:schemeClr>
                </a:solidFill>
                <a:cs typeface="Arial"/>
              </a:rPr>
              <a:t>O Ministério Público do Estado do Rio de Janeiro (MPRJ) e a Defensoria Pública do Estado do Rio de Janeiro (DPGE), por meio de suas Ouvidorias, mantêm em conjunto um canal para receber informações da população a respeito de falta ou de precariedade no abastecimento de água. Instituído em março de 2020, cidadão comunica a precariedade ou falta de abastecimento de água através de Formulário específico.</a:t>
            </a:r>
          </a:p>
        </p:txBody>
      </p:sp>
      <p:sp>
        <p:nvSpPr>
          <p:cNvPr id="42" name="Título 1">
            <a:extLst>
              <a:ext uri="{FF2B5EF4-FFF2-40B4-BE49-F238E27FC236}">
                <a16:creationId xmlns:a16="http://schemas.microsoft.com/office/drawing/2014/main" xmlns="" id="{535F3CC1-FE4A-406D-BA02-D3AFF9802DFC}"/>
              </a:ext>
            </a:extLst>
          </p:cNvPr>
          <p:cNvSpPr>
            <a:spLocks noGrp="1"/>
          </p:cNvSpPr>
          <p:nvPr>
            <p:ph type="title"/>
          </p:nvPr>
        </p:nvSpPr>
        <p:spPr>
          <a:xfrm>
            <a:off x="448596" y="438898"/>
            <a:ext cx="4632501" cy="1302111"/>
          </a:xfrm>
        </p:spPr>
        <p:txBody>
          <a:bodyPr rtlCol="0"/>
          <a:lstStyle/>
          <a:p>
            <a:pPr rtl="0"/>
            <a:r>
              <a:rPr lang="pt-BR" dirty="0"/>
              <a:t>FORMAS DE ACESSO</a:t>
            </a:r>
          </a:p>
        </p:txBody>
      </p:sp>
      <p:sp>
        <p:nvSpPr>
          <p:cNvPr id="43" name="objeto 13" descr="Retângulo bege">
            <a:extLst>
              <a:ext uri="{FF2B5EF4-FFF2-40B4-BE49-F238E27FC236}">
                <a16:creationId xmlns:a16="http://schemas.microsoft.com/office/drawing/2014/main" xmlns="" id="{AC0D1D58-C8DE-41CC-9305-434A749D3B2B}"/>
              </a:ext>
            </a:extLst>
          </p:cNvPr>
          <p:cNvSpPr/>
          <p:nvPr/>
        </p:nvSpPr>
        <p:spPr>
          <a:xfrm>
            <a:off x="569843" y="1721793"/>
            <a:ext cx="4267200" cy="45720"/>
          </a:xfrm>
          <a:custGeom>
            <a:avLst/>
            <a:gdLst/>
            <a:ahLst/>
            <a:cxnLst/>
            <a:rect l="l" t="t" r="r" b="b"/>
            <a:pathLst>
              <a:path w="2694304">
                <a:moveTo>
                  <a:pt x="0" y="0"/>
                </a:moveTo>
                <a:lnTo>
                  <a:pt x="2694127" y="0"/>
                </a:lnTo>
              </a:path>
            </a:pathLst>
          </a:custGeom>
          <a:ln w="54863">
            <a:solidFill>
              <a:schemeClr val="accent4"/>
            </a:solidFill>
          </a:ln>
        </p:spPr>
        <p:txBody>
          <a:bodyPr wrap="square" lIns="0" tIns="0" rIns="0" bIns="0" rtlCol="0"/>
          <a:lstStyle/>
          <a:p>
            <a:pPr rtl="0"/>
            <a:endParaRPr lang="pt-BR" dirty="0"/>
          </a:p>
        </p:txBody>
      </p:sp>
      <p:sp>
        <p:nvSpPr>
          <p:cNvPr id="44" name="objeto 3" descr="Retângulo bege">
            <a:extLst>
              <a:ext uri="{FF2B5EF4-FFF2-40B4-BE49-F238E27FC236}">
                <a16:creationId xmlns:a16="http://schemas.microsoft.com/office/drawing/2014/main" xmlns="" id="{CFD27CC3-95EB-4BA3-B0C9-C5C233834AF2}"/>
              </a:ext>
            </a:extLst>
          </p:cNvPr>
          <p:cNvSpPr/>
          <p:nvPr/>
        </p:nvSpPr>
        <p:spPr>
          <a:xfrm>
            <a:off x="3821" y="2411896"/>
            <a:ext cx="3640527" cy="344296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4"/>
          </a:solidFill>
          <a:ln>
            <a:solidFill>
              <a:schemeClr val="accent4"/>
            </a:solidFill>
          </a:ln>
        </p:spPr>
        <p:txBody>
          <a:bodyPr wrap="square" lIns="0" tIns="0" rIns="0" bIns="0" rtlCol="0"/>
          <a:lstStyle/>
          <a:p>
            <a:pPr rtl="0"/>
            <a:endParaRPr lang="pt-BR" dirty="0"/>
          </a:p>
        </p:txBody>
      </p:sp>
      <p:pic>
        <p:nvPicPr>
          <p:cNvPr id="47" name="Espaço Reservado para Imagem 6" descr="Dois homens olhando o laptop">
            <a:extLst>
              <a:ext uri="{FF2B5EF4-FFF2-40B4-BE49-F238E27FC236}">
                <a16:creationId xmlns:a16="http://schemas.microsoft.com/office/drawing/2014/main" xmlns="" id="{D9CC7521-0269-4F00-9B58-C8529301CFB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000" y="2781223"/>
            <a:ext cx="6024983" cy="2736901"/>
          </a:xfrm>
        </p:spPr>
      </p:pic>
      <p:pic>
        <p:nvPicPr>
          <p:cNvPr id="48" name="Imagem 47" descr="Sem Título-1.png">
            <a:hlinkClick r:id="rId5" action="ppaction://hlinksldjump"/>
            <a:extLst>
              <a:ext uri="{FF2B5EF4-FFF2-40B4-BE49-F238E27FC236}">
                <a16:creationId xmlns:a16="http://schemas.microsoft.com/office/drawing/2014/main" xmlns="" id="{2FB67594-4786-4C00-B4A9-0C39E287E8F8}"/>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30138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animEffect transition="in" filter="fade">
                                      <p:cBhvr>
                                        <p:cTn id="14" dur="300"/>
                                        <p:tgtEl>
                                          <p:spTgt spid="12"/>
                                        </p:tgtEl>
                                      </p:cBhvr>
                                    </p:animEffect>
                                  </p:childTnLst>
                                </p:cTn>
                              </p:par>
                            </p:childTnLst>
                          </p:cTn>
                        </p:par>
                        <p:par>
                          <p:cTn id="15" fill="hold">
                            <p:stCondLst>
                              <p:cond delay="8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300" fill="hold"/>
                                        <p:tgtEl>
                                          <p:spTgt spid="14"/>
                                        </p:tgtEl>
                                        <p:attrNameLst>
                                          <p:attrName>ppt_w</p:attrName>
                                        </p:attrNameLst>
                                      </p:cBhvr>
                                      <p:tavLst>
                                        <p:tav tm="0">
                                          <p:val>
                                            <p:fltVal val="0"/>
                                          </p:val>
                                        </p:tav>
                                        <p:tav tm="100000">
                                          <p:val>
                                            <p:strVal val="#ppt_w"/>
                                          </p:val>
                                        </p:tav>
                                      </p:tavLst>
                                    </p:anim>
                                    <p:anim calcmode="lin" valueType="num">
                                      <p:cBhvr>
                                        <p:cTn id="19" dur="300" fill="hold"/>
                                        <p:tgtEl>
                                          <p:spTgt spid="14"/>
                                        </p:tgtEl>
                                        <p:attrNameLst>
                                          <p:attrName>ppt_h</p:attrName>
                                        </p:attrNameLst>
                                      </p:cBhvr>
                                      <p:tavLst>
                                        <p:tav tm="0">
                                          <p:val>
                                            <p:fltVal val="0"/>
                                          </p:val>
                                        </p:tav>
                                        <p:tav tm="100000">
                                          <p:val>
                                            <p:strVal val="#ppt_h"/>
                                          </p:val>
                                        </p:tav>
                                      </p:tavLst>
                                    </p:anim>
                                    <p:animEffect transition="in" filter="fade">
                                      <p:cBhvr>
                                        <p:cTn id="20" dur="300"/>
                                        <p:tgtEl>
                                          <p:spTgt spid="14"/>
                                        </p:tgtEl>
                                      </p:cBhvr>
                                    </p:animEffect>
                                  </p:childTnLst>
                                </p:cTn>
                              </p:par>
                            </p:childTnLst>
                          </p:cTn>
                        </p:par>
                        <p:par>
                          <p:cTn id="21" fill="hold">
                            <p:stCondLst>
                              <p:cond delay="1100"/>
                            </p:stCondLst>
                            <p:childTnLst>
                              <p:par>
                                <p:cTn id="22" presetID="53" presetClass="entr" presetSubtype="16"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300" fill="hold"/>
                                        <p:tgtEl>
                                          <p:spTgt spid="32"/>
                                        </p:tgtEl>
                                        <p:attrNameLst>
                                          <p:attrName>ppt_w</p:attrName>
                                        </p:attrNameLst>
                                      </p:cBhvr>
                                      <p:tavLst>
                                        <p:tav tm="0">
                                          <p:val>
                                            <p:fltVal val="0"/>
                                          </p:val>
                                        </p:tav>
                                        <p:tav tm="100000">
                                          <p:val>
                                            <p:strVal val="#ppt_w"/>
                                          </p:val>
                                        </p:tav>
                                      </p:tavLst>
                                    </p:anim>
                                    <p:anim calcmode="lin" valueType="num">
                                      <p:cBhvr>
                                        <p:cTn id="25" dur="300" fill="hold"/>
                                        <p:tgtEl>
                                          <p:spTgt spid="32"/>
                                        </p:tgtEl>
                                        <p:attrNameLst>
                                          <p:attrName>ppt_h</p:attrName>
                                        </p:attrNameLst>
                                      </p:cBhvr>
                                      <p:tavLst>
                                        <p:tav tm="0">
                                          <p:val>
                                            <p:fltVal val="0"/>
                                          </p:val>
                                        </p:tav>
                                        <p:tav tm="100000">
                                          <p:val>
                                            <p:strVal val="#ppt_h"/>
                                          </p:val>
                                        </p:tav>
                                      </p:tavLst>
                                    </p:anim>
                                    <p:animEffect transition="in" filter="fade">
                                      <p:cBhvr>
                                        <p:cTn id="26" dur="300"/>
                                        <p:tgtEl>
                                          <p:spTgt spid="32"/>
                                        </p:tgtEl>
                                      </p:cBhvr>
                                    </p:animEffect>
                                  </p:childTnLst>
                                </p:cTn>
                              </p:par>
                            </p:childTnLst>
                          </p:cTn>
                        </p:par>
                        <p:par>
                          <p:cTn id="27" fill="hold">
                            <p:stCondLst>
                              <p:cond delay="14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300" fill="hold"/>
                                        <p:tgtEl>
                                          <p:spTgt spid="33"/>
                                        </p:tgtEl>
                                        <p:attrNameLst>
                                          <p:attrName>ppt_w</p:attrName>
                                        </p:attrNameLst>
                                      </p:cBhvr>
                                      <p:tavLst>
                                        <p:tav tm="0">
                                          <p:val>
                                            <p:fltVal val="0"/>
                                          </p:val>
                                        </p:tav>
                                        <p:tav tm="100000">
                                          <p:val>
                                            <p:strVal val="#ppt_w"/>
                                          </p:val>
                                        </p:tav>
                                      </p:tavLst>
                                    </p:anim>
                                    <p:anim calcmode="lin" valueType="num">
                                      <p:cBhvr>
                                        <p:cTn id="31" dur="300" fill="hold"/>
                                        <p:tgtEl>
                                          <p:spTgt spid="33"/>
                                        </p:tgtEl>
                                        <p:attrNameLst>
                                          <p:attrName>ppt_h</p:attrName>
                                        </p:attrNameLst>
                                      </p:cBhvr>
                                      <p:tavLst>
                                        <p:tav tm="0">
                                          <p:val>
                                            <p:fltVal val="0"/>
                                          </p:val>
                                        </p:tav>
                                        <p:tav tm="100000">
                                          <p:val>
                                            <p:strVal val="#ppt_h"/>
                                          </p:val>
                                        </p:tav>
                                      </p:tavLst>
                                    </p:anim>
                                    <p:animEffect transition="in" filter="fade">
                                      <p:cBhvr>
                                        <p:cTn id="32" dur="300"/>
                                        <p:tgtEl>
                                          <p:spTgt spid="33"/>
                                        </p:tgtEl>
                                      </p:cBhvr>
                                    </p:animEffect>
                                  </p:childTnLst>
                                </p:cTn>
                              </p:par>
                            </p:childTnLst>
                          </p:cTn>
                        </p:par>
                        <p:par>
                          <p:cTn id="33" fill="hold">
                            <p:stCondLst>
                              <p:cond delay="1700"/>
                            </p:stCondLst>
                            <p:childTnLst>
                              <p:par>
                                <p:cTn id="34" presetID="5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300" fill="hold"/>
                                        <p:tgtEl>
                                          <p:spTgt spid="38"/>
                                        </p:tgtEl>
                                        <p:attrNameLst>
                                          <p:attrName>ppt_w</p:attrName>
                                        </p:attrNameLst>
                                      </p:cBhvr>
                                      <p:tavLst>
                                        <p:tav tm="0">
                                          <p:val>
                                            <p:fltVal val="0"/>
                                          </p:val>
                                        </p:tav>
                                        <p:tav tm="100000">
                                          <p:val>
                                            <p:strVal val="#ppt_w"/>
                                          </p:val>
                                        </p:tav>
                                      </p:tavLst>
                                    </p:anim>
                                    <p:anim calcmode="lin" valueType="num">
                                      <p:cBhvr>
                                        <p:cTn id="37" dur="300" fill="hold"/>
                                        <p:tgtEl>
                                          <p:spTgt spid="38"/>
                                        </p:tgtEl>
                                        <p:attrNameLst>
                                          <p:attrName>ppt_h</p:attrName>
                                        </p:attrNameLst>
                                      </p:cBhvr>
                                      <p:tavLst>
                                        <p:tav tm="0">
                                          <p:val>
                                            <p:fltVal val="0"/>
                                          </p:val>
                                        </p:tav>
                                        <p:tav tm="100000">
                                          <p:val>
                                            <p:strVal val="#ppt_h"/>
                                          </p:val>
                                        </p:tav>
                                      </p:tavLst>
                                    </p:anim>
                                    <p:animEffect transition="in" filter="fade">
                                      <p:cBhvr>
                                        <p:cTn id="38" dur="300"/>
                                        <p:tgtEl>
                                          <p:spTgt spid="38"/>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300" fill="hold"/>
                                        <p:tgtEl>
                                          <p:spTgt spid="39"/>
                                        </p:tgtEl>
                                        <p:attrNameLst>
                                          <p:attrName>ppt_w</p:attrName>
                                        </p:attrNameLst>
                                      </p:cBhvr>
                                      <p:tavLst>
                                        <p:tav tm="0">
                                          <p:val>
                                            <p:fltVal val="0"/>
                                          </p:val>
                                        </p:tav>
                                        <p:tav tm="100000">
                                          <p:val>
                                            <p:strVal val="#ppt_w"/>
                                          </p:val>
                                        </p:tav>
                                      </p:tavLst>
                                    </p:anim>
                                    <p:anim calcmode="lin" valueType="num">
                                      <p:cBhvr>
                                        <p:cTn id="43" dur="300" fill="hold"/>
                                        <p:tgtEl>
                                          <p:spTgt spid="39"/>
                                        </p:tgtEl>
                                        <p:attrNameLst>
                                          <p:attrName>ppt_h</p:attrName>
                                        </p:attrNameLst>
                                      </p:cBhvr>
                                      <p:tavLst>
                                        <p:tav tm="0">
                                          <p:val>
                                            <p:fltVal val="0"/>
                                          </p:val>
                                        </p:tav>
                                        <p:tav tm="100000">
                                          <p:val>
                                            <p:strVal val="#ppt_h"/>
                                          </p:val>
                                        </p:tav>
                                      </p:tavLst>
                                    </p:anim>
                                    <p:animEffect transition="in" filter="fade">
                                      <p:cBhvr>
                                        <p:cTn id="44"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Imagem 16" descr="Ícone de verificação">
            <a:extLst>
              <a:ext uri="{FF2B5EF4-FFF2-40B4-BE49-F238E27FC236}">
                <a16:creationId xmlns:a16="http://schemas.microsoft.com/office/drawing/2014/main" xmlns="" id="{734D5801-F270-45AD-8449-D91D70800C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6110872" y="83512"/>
            <a:ext cx="576000" cy="576001"/>
          </a:xfrm>
          <a:prstGeom prst="rect">
            <a:avLst/>
          </a:prstGeom>
        </p:spPr>
      </p:pic>
      <p:sp>
        <p:nvSpPr>
          <p:cNvPr id="14" name="Espaço Reservado para Texto 10">
            <a:extLst>
              <a:ext uri="{FF2B5EF4-FFF2-40B4-BE49-F238E27FC236}">
                <a16:creationId xmlns:a16="http://schemas.microsoft.com/office/drawing/2014/main" xmlns="" id="{5D6010F5-4346-430C-8A13-8FC137B7397E}"/>
              </a:ext>
            </a:extLst>
          </p:cNvPr>
          <p:cNvSpPr txBox="1">
            <a:spLocks/>
          </p:cNvSpPr>
          <p:nvPr/>
        </p:nvSpPr>
        <p:spPr bwMode="ltGray">
          <a:xfrm>
            <a:off x="6685345" y="138057"/>
            <a:ext cx="5506655" cy="502432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40000"/>
                    <a:lumOff val="6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rtl="0">
              <a:lnSpc>
                <a:spcPct val="110000"/>
              </a:lnSpc>
              <a:spcBef>
                <a:spcPts val="425"/>
              </a:spcBef>
            </a:pPr>
            <a:r>
              <a:rPr lang="pt-BR" sz="2000" b="1" i="1" dirty="0">
                <a:solidFill>
                  <a:schemeClr val="bg1"/>
                </a:solidFill>
                <a:latin typeface="+mj-lt"/>
              </a:rPr>
              <a:t>WhatsApp da Ouvidoria</a:t>
            </a:r>
            <a:endParaRPr lang="pt-BR" sz="2000" b="1" dirty="0">
              <a:solidFill>
                <a:schemeClr val="bg1"/>
              </a:solidFill>
              <a:latin typeface="+mj-lt"/>
            </a:endParaRP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Instituído em 08/05/2020 como  mais uma ferramenta alternativa, simples e acessível para se comunicar com o Ministério Público durante a vigência das orientações de isolamento social em decorrência da pandemia de Covid-19. </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As conversas registradas pelo aplicativo resultam em orientações repassadas ou em formulários de comunicações preenchidos tanto pelos próprios comunicantes, como pelas telefonistas. Essas comunicações são distribuídas para os órgãos com atribuição para apurar os fatos.</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As comunicações são recebidas por ligações de celular ou WhatsApp </a:t>
            </a:r>
            <a:r>
              <a:rPr lang="pt-BR" sz="1400" b="1" i="1" spc="-15" dirty="0">
                <a:solidFill>
                  <a:schemeClr val="bg2">
                    <a:lumMod val="20000"/>
                    <a:lumOff val="80000"/>
                  </a:schemeClr>
                </a:solidFill>
                <a:cs typeface="Arial"/>
              </a:rPr>
              <a:t>(número 21 99366-3100), </a:t>
            </a:r>
            <a:r>
              <a:rPr lang="pt-BR" sz="1400" i="1" spc="-15" dirty="0">
                <a:solidFill>
                  <a:schemeClr val="bg2">
                    <a:lumMod val="20000"/>
                    <a:lumOff val="80000"/>
                  </a:schemeClr>
                </a:solidFill>
                <a:cs typeface="Arial"/>
              </a:rPr>
              <a:t>além de mensagens de texto pelo aplicativo. </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O horário de atendimento das ligações é das 10h às 16h nos dias úteis, </a:t>
            </a:r>
            <a:r>
              <a:rPr lang="pt-BR" sz="1400" b="1" i="1" spc="-15" dirty="0">
                <a:solidFill>
                  <a:schemeClr val="bg2">
                    <a:lumMod val="20000"/>
                    <a:lumOff val="80000"/>
                  </a:schemeClr>
                </a:solidFill>
                <a:cs typeface="Arial"/>
              </a:rPr>
              <a:t>mas a qualquer momento o cidadão poderá mandar sua denúncia ou reclamação por mensagem através do WhatsApp.</a:t>
            </a:r>
          </a:p>
          <a:p>
            <a:pPr marR="417195" algn="just">
              <a:lnSpc>
                <a:spcPct val="107100"/>
              </a:lnSpc>
              <a:spcBef>
                <a:spcPts val="0"/>
              </a:spcBef>
              <a:spcAft>
                <a:spcPts val="1000"/>
              </a:spcAft>
            </a:pPr>
            <a:r>
              <a:rPr lang="pt-BR" sz="1400" i="1" spc="-15" dirty="0">
                <a:solidFill>
                  <a:schemeClr val="bg2">
                    <a:lumMod val="20000"/>
                    <a:lumOff val="80000"/>
                  </a:schemeClr>
                </a:solidFill>
                <a:cs typeface="Arial"/>
              </a:rPr>
              <a:t>Em 2020 foram recebidas 5.586 mensagens através dessa plataforma, das quais 1.568 foram remetidas ao promotor natural.</a:t>
            </a:r>
          </a:p>
        </p:txBody>
      </p:sp>
      <p:sp>
        <p:nvSpPr>
          <p:cNvPr id="16" name="Título 1">
            <a:extLst>
              <a:ext uri="{FF2B5EF4-FFF2-40B4-BE49-F238E27FC236}">
                <a16:creationId xmlns:a16="http://schemas.microsoft.com/office/drawing/2014/main" xmlns="" id="{42F3EA7B-D154-4F71-9198-0583385E2918}"/>
              </a:ext>
            </a:extLst>
          </p:cNvPr>
          <p:cNvSpPr>
            <a:spLocks noGrp="1"/>
          </p:cNvSpPr>
          <p:nvPr>
            <p:ph type="title"/>
          </p:nvPr>
        </p:nvSpPr>
        <p:spPr>
          <a:xfrm>
            <a:off x="448596" y="438898"/>
            <a:ext cx="4632501" cy="1302111"/>
          </a:xfrm>
        </p:spPr>
        <p:txBody>
          <a:bodyPr rtlCol="0"/>
          <a:lstStyle/>
          <a:p>
            <a:pPr rtl="0"/>
            <a:r>
              <a:rPr lang="pt-BR" dirty="0"/>
              <a:t>FORMAS DE ACESSO</a:t>
            </a:r>
          </a:p>
        </p:txBody>
      </p:sp>
      <p:sp>
        <p:nvSpPr>
          <p:cNvPr id="17" name="objeto 13" descr="Retângulo bege">
            <a:extLst>
              <a:ext uri="{FF2B5EF4-FFF2-40B4-BE49-F238E27FC236}">
                <a16:creationId xmlns:a16="http://schemas.microsoft.com/office/drawing/2014/main" xmlns="" id="{F282C58D-5306-40B4-8756-EEACCD52765C}"/>
              </a:ext>
            </a:extLst>
          </p:cNvPr>
          <p:cNvSpPr/>
          <p:nvPr/>
        </p:nvSpPr>
        <p:spPr>
          <a:xfrm>
            <a:off x="569843" y="1721793"/>
            <a:ext cx="4267200" cy="45720"/>
          </a:xfrm>
          <a:custGeom>
            <a:avLst/>
            <a:gdLst/>
            <a:ahLst/>
            <a:cxnLst/>
            <a:rect l="l" t="t" r="r" b="b"/>
            <a:pathLst>
              <a:path w="2694304">
                <a:moveTo>
                  <a:pt x="0" y="0"/>
                </a:moveTo>
                <a:lnTo>
                  <a:pt x="2694127" y="0"/>
                </a:lnTo>
              </a:path>
            </a:pathLst>
          </a:custGeom>
          <a:ln w="54863">
            <a:solidFill>
              <a:schemeClr val="accent4"/>
            </a:solidFill>
          </a:ln>
        </p:spPr>
        <p:txBody>
          <a:bodyPr wrap="square" lIns="0" tIns="0" rIns="0" bIns="0" rtlCol="0"/>
          <a:lstStyle/>
          <a:p>
            <a:pPr rtl="0"/>
            <a:endParaRPr lang="pt-BR" dirty="0"/>
          </a:p>
        </p:txBody>
      </p:sp>
      <p:sp>
        <p:nvSpPr>
          <p:cNvPr id="18" name="objeto 3" descr="Retângulo bege">
            <a:extLst>
              <a:ext uri="{FF2B5EF4-FFF2-40B4-BE49-F238E27FC236}">
                <a16:creationId xmlns:a16="http://schemas.microsoft.com/office/drawing/2014/main" xmlns="" id="{28E2FA9D-6168-49F8-83C5-437B199C44EC}"/>
              </a:ext>
            </a:extLst>
          </p:cNvPr>
          <p:cNvSpPr/>
          <p:nvPr/>
        </p:nvSpPr>
        <p:spPr>
          <a:xfrm>
            <a:off x="3821" y="2411896"/>
            <a:ext cx="3640527" cy="344296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4"/>
          </a:solidFill>
          <a:ln>
            <a:solidFill>
              <a:schemeClr val="accent4"/>
            </a:solidFill>
          </a:ln>
        </p:spPr>
        <p:txBody>
          <a:bodyPr wrap="square" lIns="0" tIns="0" rIns="0" bIns="0" rtlCol="0"/>
          <a:lstStyle/>
          <a:p>
            <a:pPr rtl="0"/>
            <a:endParaRPr lang="pt-BR" dirty="0"/>
          </a:p>
        </p:txBody>
      </p:sp>
      <p:pic>
        <p:nvPicPr>
          <p:cNvPr id="22" name="Espaço Reservado para Imagem 21" descr="Interface gráfica do usuário, Aplicativo&#10;&#10;Descrição gerada automaticamente">
            <a:extLst>
              <a:ext uri="{FF2B5EF4-FFF2-40B4-BE49-F238E27FC236}">
                <a16:creationId xmlns:a16="http://schemas.microsoft.com/office/drawing/2014/main" xmlns="" id="{993A672C-BE63-471F-9CE5-97D9D9B128A9}"/>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a:xfrm>
            <a:off x="381735" y="3142076"/>
            <a:ext cx="6040438" cy="2736850"/>
          </a:xfrm>
        </p:spPr>
      </p:pic>
      <p:pic>
        <p:nvPicPr>
          <p:cNvPr id="24" name="Imagem 23" descr="Sem Título-1.png">
            <a:hlinkClick r:id="rId5" action="ppaction://hlinksldjump"/>
            <a:extLst>
              <a:ext uri="{FF2B5EF4-FFF2-40B4-BE49-F238E27FC236}">
                <a16:creationId xmlns:a16="http://schemas.microsoft.com/office/drawing/2014/main" xmlns="" id="{8CF7D735-E0A2-422B-A03D-E7D3DBA832A4}"/>
              </a:ext>
            </a:extLst>
          </p:cNvPr>
          <p:cNvPicPr>
            <a:picLocks noChangeAspect="1"/>
          </p:cNvPicPr>
          <p:nvPr/>
        </p:nvPicPr>
        <p:blipFill>
          <a:blip r:embed="rId6"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30577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 fill="hold"/>
                                        <p:tgtEl>
                                          <p:spTgt spid="22"/>
                                        </p:tgtEl>
                                        <p:attrNameLst>
                                          <p:attrName>ppt_x</p:attrName>
                                        </p:attrNameLst>
                                      </p:cBhvr>
                                      <p:tavLst>
                                        <p:tav tm="0">
                                          <p:val>
                                            <p:strVal val="#ppt_x"/>
                                          </p:val>
                                        </p:tav>
                                        <p:tav tm="100000">
                                          <p:val>
                                            <p:strVal val="#ppt_x"/>
                                          </p:val>
                                        </p:tav>
                                      </p:tavLst>
                                    </p:anim>
                                    <p:anim calcmode="lin" valueType="num">
                                      <p:cBhvr additive="base">
                                        <p:cTn id="8" dur="1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53" presetClass="entr" presetSubtype="16" fill="hold" nodeType="afterEffect">
                                  <p:stCondLst>
                                    <p:cond delay="3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animEffect transition="in" filter="fade">
                                      <p:cBhvr>
                                        <p:cTn id="14" dur="300"/>
                                        <p:tgtEl>
                                          <p:spTgt spid="12"/>
                                        </p:tgtEl>
                                      </p:cBhvr>
                                    </p:animEffect>
                                  </p:childTnLst>
                                </p:cTn>
                              </p:par>
                            </p:childTnLst>
                          </p:cTn>
                        </p:par>
                        <p:par>
                          <p:cTn id="15" fill="hold">
                            <p:stCondLst>
                              <p:cond delay="1000"/>
                            </p:stCondLst>
                            <p:childTnLst>
                              <p:par>
                                <p:cTn id="16" presetID="53" presetClass="entr" presetSubtype="16" fill="hold" grpId="0" nodeType="afterEffect">
                                  <p:stCondLst>
                                    <p:cond delay="3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300" fill="hold"/>
                                        <p:tgtEl>
                                          <p:spTgt spid="14"/>
                                        </p:tgtEl>
                                        <p:attrNameLst>
                                          <p:attrName>ppt_w</p:attrName>
                                        </p:attrNameLst>
                                      </p:cBhvr>
                                      <p:tavLst>
                                        <p:tav tm="0">
                                          <p:val>
                                            <p:fltVal val="0"/>
                                          </p:val>
                                        </p:tav>
                                        <p:tav tm="100000">
                                          <p:val>
                                            <p:strVal val="#ppt_w"/>
                                          </p:val>
                                        </p:tav>
                                      </p:tavLst>
                                    </p:anim>
                                    <p:anim calcmode="lin" valueType="num">
                                      <p:cBhvr>
                                        <p:cTn id="19" dur="300" fill="hold"/>
                                        <p:tgtEl>
                                          <p:spTgt spid="14"/>
                                        </p:tgtEl>
                                        <p:attrNameLst>
                                          <p:attrName>ppt_h</p:attrName>
                                        </p:attrNameLst>
                                      </p:cBhvr>
                                      <p:tavLst>
                                        <p:tav tm="0">
                                          <p:val>
                                            <p:fltVal val="0"/>
                                          </p:val>
                                        </p:tav>
                                        <p:tav tm="100000">
                                          <p:val>
                                            <p:strVal val="#ppt_h"/>
                                          </p:val>
                                        </p:tav>
                                      </p:tavLst>
                                    </p:anim>
                                    <p:animEffect transition="in" filter="fade">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AD39D096-C87A-4096-8E8C-6439C9C6C3A2}"/>
              </a:ext>
            </a:extLst>
          </p:cNvPr>
          <p:cNvSpPr/>
          <p:nvPr/>
        </p:nvSpPr>
        <p:spPr>
          <a:xfrm>
            <a:off x="8975725" y="4117714"/>
            <a:ext cx="2268537" cy="1255219"/>
          </a:xfrm>
          <a:prstGeom prst="rect">
            <a:avLst/>
          </a:prstGeom>
          <a:solidFill>
            <a:schemeClr val="accent4"/>
          </a:solidFill>
        </p:spPr>
        <p:txBody>
          <a:bodyPr wrap="square" rtlCol="0" anchor="ctr" anchorCtr="0">
            <a:noAutofit/>
          </a:bodyPr>
          <a:lstStyle/>
          <a:p>
            <a:pPr marL="91440" algn="just" rtl="0">
              <a:lnSpc>
                <a:spcPct val="100000"/>
              </a:lnSpc>
              <a:spcBef>
                <a:spcPts val="1055"/>
              </a:spcBef>
            </a:pPr>
            <a:r>
              <a:rPr lang="pt-BR" sz="1400" b="1" i="1" spc="-15" dirty="0">
                <a:solidFill>
                  <a:schemeClr val="bg1">
                    <a:alpha val="70000"/>
                  </a:schemeClr>
                </a:solidFill>
                <a:cs typeface="Arial"/>
              </a:rPr>
              <a:t>Os dados acima compreendem o trimestre de 01/12/2020 a 28/02/2021.</a:t>
            </a:r>
          </a:p>
        </p:txBody>
      </p:sp>
      <p:sp>
        <p:nvSpPr>
          <p:cNvPr id="3" name="Título 2">
            <a:extLst>
              <a:ext uri="{FF2B5EF4-FFF2-40B4-BE49-F238E27FC236}">
                <a16:creationId xmlns:a16="http://schemas.microsoft.com/office/drawing/2014/main" xmlns="" id="{6D5D9271-B659-4A45-8868-BAEC4EF7D1F1}"/>
              </a:ext>
            </a:extLst>
          </p:cNvPr>
          <p:cNvSpPr>
            <a:spLocks noGrp="1"/>
          </p:cNvSpPr>
          <p:nvPr>
            <p:ph type="title"/>
          </p:nvPr>
        </p:nvSpPr>
        <p:spPr>
          <a:xfrm>
            <a:off x="824752" y="365125"/>
            <a:ext cx="10515600" cy="1325563"/>
          </a:xfrm>
        </p:spPr>
        <p:txBody>
          <a:bodyPr rtlCol="0">
            <a:normAutofit/>
          </a:bodyPr>
          <a:lstStyle/>
          <a:p>
            <a:pPr rtl="0"/>
            <a:r>
              <a:rPr lang="pt-BR" dirty="0"/>
              <a:t>INFOGRÁFICO:</a:t>
            </a:r>
          </a:p>
        </p:txBody>
      </p:sp>
      <p:graphicFrame>
        <p:nvGraphicFramePr>
          <p:cNvPr id="27" name="Espaço Reservado para Conteúdo 26" descr="Gráfico">
            <a:extLst>
              <a:ext uri="{FF2B5EF4-FFF2-40B4-BE49-F238E27FC236}">
                <a16:creationId xmlns:a16="http://schemas.microsoft.com/office/drawing/2014/main" xmlns="" id="{8B7962D3-FAFD-4B86-A9C4-A868A9DF6045}"/>
              </a:ext>
            </a:extLst>
          </p:cNvPr>
          <p:cNvGraphicFramePr>
            <a:graphicFrameLocks noGrp="1"/>
          </p:cNvGraphicFramePr>
          <p:nvPr>
            <p:ph sz="half" idx="13"/>
            <p:extLst>
              <p:ext uri="{D42A27DB-BD31-4B8C-83A1-F6EECF244321}">
                <p14:modId xmlns:p14="http://schemas.microsoft.com/office/powerpoint/2010/main" val="165442731"/>
              </p:ext>
            </p:extLst>
          </p:nvPr>
        </p:nvGraphicFramePr>
        <p:xfrm>
          <a:off x="1574619" y="1724978"/>
          <a:ext cx="1971675" cy="173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Espaço Reservado para Conteúdo 11" descr="Gráfico">
            <a:extLst>
              <a:ext uri="{FF2B5EF4-FFF2-40B4-BE49-F238E27FC236}">
                <a16:creationId xmlns:a16="http://schemas.microsoft.com/office/drawing/2014/main" xmlns="" id="{B880674A-C407-4235-A8D0-4F3C148E035B}"/>
              </a:ext>
            </a:extLst>
          </p:cNvPr>
          <p:cNvGraphicFramePr>
            <a:graphicFrameLocks/>
          </p:cNvGraphicFramePr>
          <p:nvPr>
            <p:extLst>
              <p:ext uri="{D42A27DB-BD31-4B8C-83A1-F6EECF244321}">
                <p14:modId xmlns:p14="http://schemas.microsoft.com/office/powerpoint/2010/main" val="4212960035"/>
              </p:ext>
            </p:extLst>
          </p:nvPr>
        </p:nvGraphicFramePr>
        <p:xfrm>
          <a:off x="3522930" y="1724978"/>
          <a:ext cx="2217419" cy="173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Espaço Reservado para Conteúdo 11" descr="Gráfico">
            <a:extLst>
              <a:ext uri="{FF2B5EF4-FFF2-40B4-BE49-F238E27FC236}">
                <a16:creationId xmlns:a16="http://schemas.microsoft.com/office/drawing/2014/main" xmlns="" id="{4965B496-2DD8-4644-BD32-C792562A4A9B}"/>
              </a:ext>
            </a:extLst>
          </p:cNvPr>
          <p:cNvGraphicFramePr>
            <a:graphicFrameLocks/>
          </p:cNvGraphicFramePr>
          <p:nvPr>
            <p:extLst>
              <p:ext uri="{D42A27DB-BD31-4B8C-83A1-F6EECF244321}">
                <p14:modId xmlns:p14="http://schemas.microsoft.com/office/powerpoint/2010/main" val="4005960934"/>
              </p:ext>
            </p:extLst>
          </p:nvPr>
        </p:nvGraphicFramePr>
        <p:xfrm>
          <a:off x="5552767" y="1724978"/>
          <a:ext cx="2217419" cy="173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Espaço Reservado para Conteúdo 11" descr="Gráfico">
            <a:extLst>
              <a:ext uri="{FF2B5EF4-FFF2-40B4-BE49-F238E27FC236}">
                <a16:creationId xmlns:a16="http://schemas.microsoft.com/office/drawing/2014/main" xmlns="" id="{929A89A4-A764-4573-A43E-D883B54D5791}"/>
              </a:ext>
            </a:extLst>
          </p:cNvPr>
          <p:cNvGraphicFramePr>
            <a:graphicFrameLocks/>
          </p:cNvGraphicFramePr>
          <p:nvPr>
            <p:extLst>
              <p:ext uri="{D42A27DB-BD31-4B8C-83A1-F6EECF244321}">
                <p14:modId xmlns:p14="http://schemas.microsoft.com/office/powerpoint/2010/main" val="2181435675"/>
              </p:ext>
            </p:extLst>
          </p:nvPr>
        </p:nvGraphicFramePr>
        <p:xfrm>
          <a:off x="7609034" y="1706873"/>
          <a:ext cx="2217419" cy="1738312"/>
        </p:xfrm>
        <a:graphic>
          <a:graphicData uri="http://schemas.openxmlformats.org/drawingml/2006/chart">
            <c:chart xmlns:c="http://schemas.openxmlformats.org/drawingml/2006/chart" xmlns:r="http://schemas.openxmlformats.org/officeDocument/2006/relationships" r:id="rId6"/>
          </a:graphicData>
        </a:graphic>
      </p:graphicFrame>
      <p:sp>
        <p:nvSpPr>
          <p:cNvPr id="16" name="objeto 21">
            <a:extLst>
              <a:ext uri="{FF2B5EF4-FFF2-40B4-BE49-F238E27FC236}">
                <a16:creationId xmlns:a16="http://schemas.microsoft.com/office/drawing/2014/main" xmlns="" id="{FDFE3336-0975-4022-813D-426DF2A2CDE3}"/>
              </a:ext>
            </a:extLst>
          </p:cNvPr>
          <p:cNvSpPr txBox="1"/>
          <p:nvPr/>
        </p:nvSpPr>
        <p:spPr bwMode="white">
          <a:xfrm>
            <a:off x="3887849" y="3450135"/>
            <a:ext cx="1508125" cy="443711"/>
          </a:xfrm>
          <a:prstGeom prst="rect">
            <a:avLst/>
          </a:prstGeom>
        </p:spPr>
        <p:txBody>
          <a:bodyPr vert="horz" wrap="square" lIns="0" tIns="12700" rIns="0" bIns="0" rtlCol="0">
            <a:spAutoFit/>
          </a:bodyPr>
          <a:lstStyle/>
          <a:p>
            <a:pPr marL="12700" algn="ctr" rtl="0">
              <a:lnSpc>
                <a:spcPct val="100000"/>
              </a:lnSpc>
              <a:spcBef>
                <a:spcPts val="100"/>
              </a:spcBef>
            </a:pPr>
            <a:r>
              <a:rPr lang="pt-BR" sz="1400" spc="-5" dirty="0">
                <a:solidFill>
                  <a:schemeClr val="bg2">
                    <a:lumMod val="20000"/>
                    <a:lumOff val="80000"/>
                  </a:schemeClr>
                </a:solidFill>
                <a:cs typeface="Arial"/>
              </a:rPr>
              <a:t>Identificação dos Comunicantes </a:t>
            </a:r>
            <a:endParaRPr lang="pt-BR" sz="1400" dirty="0">
              <a:solidFill>
                <a:schemeClr val="bg2">
                  <a:lumMod val="20000"/>
                  <a:lumOff val="80000"/>
                </a:schemeClr>
              </a:solidFill>
              <a:cs typeface="Arial"/>
            </a:endParaRPr>
          </a:p>
        </p:txBody>
      </p:sp>
      <p:sp>
        <p:nvSpPr>
          <p:cNvPr id="17" name="objeto 22">
            <a:extLst>
              <a:ext uri="{FF2B5EF4-FFF2-40B4-BE49-F238E27FC236}">
                <a16:creationId xmlns:a16="http://schemas.microsoft.com/office/drawing/2014/main" xmlns="" id="{D0254F3B-D1FC-4502-9765-D274E419877A}"/>
              </a:ext>
            </a:extLst>
          </p:cNvPr>
          <p:cNvSpPr txBox="1"/>
          <p:nvPr/>
        </p:nvSpPr>
        <p:spPr bwMode="white">
          <a:xfrm>
            <a:off x="6048658" y="3436299"/>
            <a:ext cx="1349375" cy="443711"/>
          </a:xfrm>
          <a:prstGeom prst="rect">
            <a:avLst/>
          </a:prstGeom>
        </p:spPr>
        <p:txBody>
          <a:bodyPr vert="horz" wrap="square" lIns="0" tIns="12700" rIns="0" bIns="0" rtlCol="0">
            <a:spAutoFit/>
          </a:bodyPr>
          <a:lstStyle/>
          <a:p>
            <a:pPr marL="12700" algn="ctr" rtl="0">
              <a:lnSpc>
                <a:spcPct val="100000"/>
              </a:lnSpc>
              <a:spcBef>
                <a:spcPts val="100"/>
              </a:spcBef>
            </a:pPr>
            <a:r>
              <a:rPr lang="pt-BR" sz="1400" dirty="0">
                <a:solidFill>
                  <a:schemeClr val="bg2">
                    <a:lumMod val="20000"/>
                    <a:lumOff val="80000"/>
                  </a:schemeClr>
                </a:solidFill>
                <a:cs typeface="Arial"/>
              </a:rPr>
              <a:t>Gênero dos Comunicantes</a:t>
            </a:r>
          </a:p>
        </p:txBody>
      </p:sp>
      <p:sp>
        <p:nvSpPr>
          <p:cNvPr id="18" name="objeto 23">
            <a:extLst>
              <a:ext uri="{FF2B5EF4-FFF2-40B4-BE49-F238E27FC236}">
                <a16:creationId xmlns:a16="http://schemas.microsoft.com/office/drawing/2014/main" xmlns="" id="{04B2FD88-02F5-4328-AB03-EB8EC1A481F7}"/>
              </a:ext>
            </a:extLst>
          </p:cNvPr>
          <p:cNvSpPr txBox="1"/>
          <p:nvPr/>
        </p:nvSpPr>
        <p:spPr bwMode="white">
          <a:xfrm>
            <a:off x="8050718" y="3450135"/>
            <a:ext cx="1349375" cy="228268"/>
          </a:xfrm>
          <a:prstGeom prst="rect">
            <a:avLst/>
          </a:prstGeom>
        </p:spPr>
        <p:txBody>
          <a:bodyPr vert="horz" wrap="square" lIns="0" tIns="12700" rIns="0" bIns="0" rtlCol="0">
            <a:spAutoFit/>
          </a:bodyPr>
          <a:lstStyle/>
          <a:p>
            <a:pPr marL="12700" algn="ctr" rtl="0">
              <a:lnSpc>
                <a:spcPct val="100000"/>
              </a:lnSpc>
              <a:spcBef>
                <a:spcPts val="100"/>
              </a:spcBef>
            </a:pPr>
            <a:r>
              <a:rPr lang="pt-BR" sz="1400" spc="-5" dirty="0">
                <a:solidFill>
                  <a:schemeClr val="bg2">
                    <a:lumMod val="20000"/>
                    <a:lumOff val="80000"/>
                  </a:schemeClr>
                </a:solidFill>
                <a:cs typeface="Arial"/>
              </a:rPr>
              <a:t>Local do Fato</a:t>
            </a:r>
            <a:endParaRPr lang="pt-BR" sz="1400" dirty="0">
              <a:solidFill>
                <a:schemeClr val="bg2">
                  <a:lumMod val="20000"/>
                  <a:lumOff val="80000"/>
                </a:schemeClr>
              </a:solidFill>
              <a:cs typeface="Arial"/>
            </a:endParaRPr>
          </a:p>
        </p:txBody>
      </p:sp>
      <p:sp>
        <p:nvSpPr>
          <p:cNvPr id="20" name="objeto 20">
            <a:extLst>
              <a:ext uri="{FF2B5EF4-FFF2-40B4-BE49-F238E27FC236}">
                <a16:creationId xmlns:a16="http://schemas.microsoft.com/office/drawing/2014/main" xmlns="" id="{2306528A-EF2E-492E-846A-8645AF605E9C}"/>
              </a:ext>
            </a:extLst>
          </p:cNvPr>
          <p:cNvSpPr txBox="1"/>
          <p:nvPr/>
        </p:nvSpPr>
        <p:spPr bwMode="white">
          <a:xfrm>
            <a:off x="1917944" y="2360515"/>
            <a:ext cx="1359535" cy="474489"/>
          </a:xfrm>
          <a:prstGeom prst="rect">
            <a:avLst/>
          </a:prstGeom>
        </p:spPr>
        <p:txBody>
          <a:bodyPr vert="horz" wrap="square" lIns="0" tIns="12700" rIns="0" bIns="0" rtlCol="0">
            <a:spAutoFit/>
          </a:bodyPr>
          <a:lstStyle/>
          <a:p>
            <a:pPr marL="12700" algn="ctr" rtl="0">
              <a:lnSpc>
                <a:spcPct val="100000"/>
              </a:lnSpc>
              <a:spcBef>
                <a:spcPts val="100"/>
              </a:spcBef>
            </a:pPr>
            <a:r>
              <a:rPr lang="pt-BR" sz="3000" dirty="0">
                <a:solidFill>
                  <a:schemeClr val="bg1"/>
                </a:solidFill>
                <a:latin typeface="+mj-lt"/>
                <a:cs typeface="Arial"/>
              </a:rPr>
              <a:t>91%</a:t>
            </a:r>
          </a:p>
        </p:txBody>
      </p:sp>
      <p:sp>
        <p:nvSpPr>
          <p:cNvPr id="21" name="objeto 21">
            <a:extLst>
              <a:ext uri="{FF2B5EF4-FFF2-40B4-BE49-F238E27FC236}">
                <a16:creationId xmlns:a16="http://schemas.microsoft.com/office/drawing/2014/main" xmlns="" id="{2E9BBF33-FFEE-40F5-A249-CEA0DCAE3BE2}"/>
              </a:ext>
            </a:extLst>
          </p:cNvPr>
          <p:cNvSpPr txBox="1"/>
          <p:nvPr/>
        </p:nvSpPr>
        <p:spPr bwMode="white">
          <a:xfrm>
            <a:off x="3880100" y="2361419"/>
            <a:ext cx="1508125" cy="474489"/>
          </a:xfrm>
          <a:prstGeom prst="rect">
            <a:avLst/>
          </a:prstGeom>
        </p:spPr>
        <p:txBody>
          <a:bodyPr vert="horz" wrap="square" lIns="0" tIns="12700" rIns="0" bIns="0" rtlCol="0">
            <a:spAutoFit/>
          </a:bodyPr>
          <a:lstStyle/>
          <a:p>
            <a:pPr marL="12700" algn="ctr" rtl="0">
              <a:lnSpc>
                <a:spcPct val="100000"/>
              </a:lnSpc>
              <a:spcBef>
                <a:spcPts val="100"/>
              </a:spcBef>
            </a:pPr>
            <a:r>
              <a:rPr lang="pt-BR" sz="3000" spc="-5" dirty="0">
                <a:solidFill>
                  <a:schemeClr val="bg1"/>
                </a:solidFill>
                <a:latin typeface="+mj-lt"/>
                <a:cs typeface="Arial"/>
              </a:rPr>
              <a:t>65%</a:t>
            </a:r>
            <a:endParaRPr lang="pt-BR" sz="3000" dirty="0">
              <a:solidFill>
                <a:schemeClr val="bg1"/>
              </a:solidFill>
              <a:latin typeface="+mj-lt"/>
              <a:cs typeface="Arial"/>
            </a:endParaRPr>
          </a:p>
        </p:txBody>
      </p:sp>
      <p:sp>
        <p:nvSpPr>
          <p:cNvPr id="22" name="objeto 22">
            <a:extLst>
              <a:ext uri="{FF2B5EF4-FFF2-40B4-BE49-F238E27FC236}">
                <a16:creationId xmlns:a16="http://schemas.microsoft.com/office/drawing/2014/main" xmlns="" id="{891776FB-6173-49D8-9F32-944FBC4EABB1}"/>
              </a:ext>
            </a:extLst>
          </p:cNvPr>
          <p:cNvSpPr txBox="1"/>
          <p:nvPr/>
        </p:nvSpPr>
        <p:spPr bwMode="white">
          <a:xfrm>
            <a:off x="6153259" y="2361419"/>
            <a:ext cx="1053465" cy="474489"/>
          </a:xfrm>
          <a:prstGeom prst="rect">
            <a:avLst/>
          </a:prstGeom>
        </p:spPr>
        <p:txBody>
          <a:bodyPr vert="horz" wrap="square" lIns="0" tIns="12700" rIns="0" bIns="0" rtlCol="0">
            <a:spAutoFit/>
          </a:bodyPr>
          <a:lstStyle/>
          <a:p>
            <a:pPr marL="12700" algn="ctr" rtl="0">
              <a:lnSpc>
                <a:spcPct val="100000"/>
              </a:lnSpc>
              <a:spcBef>
                <a:spcPts val="100"/>
              </a:spcBef>
            </a:pPr>
            <a:r>
              <a:rPr lang="pt-BR" sz="3000" dirty="0">
                <a:solidFill>
                  <a:schemeClr val="bg1"/>
                </a:solidFill>
                <a:latin typeface="+mj-lt"/>
                <a:cs typeface="Arial"/>
              </a:rPr>
              <a:t>66%</a:t>
            </a:r>
          </a:p>
        </p:txBody>
      </p:sp>
      <p:sp>
        <p:nvSpPr>
          <p:cNvPr id="23" name="objeto 23">
            <a:extLst>
              <a:ext uri="{FF2B5EF4-FFF2-40B4-BE49-F238E27FC236}">
                <a16:creationId xmlns:a16="http://schemas.microsoft.com/office/drawing/2014/main" xmlns="" id="{3689D36F-0E74-439C-8BF7-BE388B2B4545}"/>
              </a:ext>
            </a:extLst>
          </p:cNvPr>
          <p:cNvSpPr txBox="1"/>
          <p:nvPr/>
        </p:nvSpPr>
        <p:spPr bwMode="white">
          <a:xfrm>
            <a:off x="8050718" y="2361419"/>
            <a:ext cx="1349375" cy="474489"/>
          </a:xfrm>
          <a:prstGeom prst="rect">
            <a:avLst/>
          </a:prstGeom>
        </p:spPr>
        <p:txBody>
          <a:bodyPr vert="horz" wrap="square" lIns="0" tIns="12700" rIns="0" bIns="0" rtlCol="0">
            <a:spAutoFit/>
          </a:bodyPr>
          <a:lstStyle/>
          <a:p>
            <a:pPr marL="12700" algn="ctr" rtl="0">
              <a:lnSpc>
                <a:spcPct val="100000"/>
              </a:lnSpc>
              <a:spcBef>
                <a:spcPts val="100"/>
              </a:spcBef>
            </a:pPr>
            <a:r>
              <a:rPr lang="pt-BR" sz="3000" spc="-5" dirty="0">
                <a:solidFill>
                  <a:schemeClr val="bg1"/>
                </a:solidFill>
                <a:latin typeface="+mj-lt"/>
                <a:cs typeface="Arial"/>
              </a:rPr>
              <a:t>57%</a:t>
            </a:r>
            <a:endParaRPr lang="pt-BR" sz="3000" dirty="0">
              <a:solidFill>
                <a:schemeClr val="bg1"/>
              </a:solidFill>
              <a:latin typeface="+mj-lt"/>
              <a:cs typeface="Arial"/>
            </a:endParaRPr>
          </a:p>
        </p:txBody>
      </p:sp>
      <p:sp>
        <p:nvSpPr>
          <p:cNvPr id="28" name="objeto 20">
            <a:extLst>
              <a:ext uri="{FF2B5EF4-FFF2-40B4-BE49-F238E27FC236}">
                <a16:creationId xmlns:a16="http://schemas.microsoft.com/office/drawing/2014/main" xmlns="" id="{B36D2764-7743-4684-BE95-4AE88B7DB06A}"/>
              </a:ext>
            </a:extLst>
          </p:cNvPr>
          <p:cNvSpPr txBox="1"/>
          <p:nvPr/>
        </p:nvSpPr>
        <p:spPr bwMode="white">
          <a:xfrm>
            <a:off x="1871450" y="3449231"/>
            <a:ext cx="1359535" cy="443711"/>
          </a:xfrm>
          <a:prstGeom prst="rect">
            <a:avLst/>
          </a:prstGeom>
        </p:spPr>
        <p:txBody>
          <a:bodyPr vert="horz" wrap="square" lIns="0" tIns="12700" rIns="0" bIns="0" rtlCol="0">
            <a:spAutoFit/>
          </a:bodyPr>
          <a:lstStyle/>
          <a:p>
            <a:pPr marL="12700" algn="ctr" rtl="0">
              <a:lnSpc>
                <a:spcPct val="100000"/>
              </a:lnSpc>
              <a:spcBef>
                <a:spcPts val="100"/>
              </a:spcBef>
            </a:pPr>
            <a:r>
              <a:rPr lang="pt-BR" sz="1400" dirty="0">
                <a:solidFill>
                  <a:schemeClr val="bg2">
                    <a:lumMod val="20000"/>
                    <a:lumOff val="80000"/>
                  </a:schemeClr>
                </a:solidFill>
                <a:cs typeface="Arial"/>
              </a:rPr>
              <a:t>Aproveitamento da Demandas</a:t>
            </a:r>
          </a:p>
        </p:txBody>
      </p:sp>
      <p:sp>
        <p:nvSpPr>
          <p:cNvPr id="29" name="objeto 27" descr="Retângulo bege">
            <a:extLst>
              <a:ext uri="{FF2B5EF4-FFF2-40B4-BE49-F238E27FC236}">
                <a16:creationId xmlns:a16="http://schemas.microsoft.com/office/drawing/2014/main" xmlns="" id="{CE178D24-EC15-4677-8CE4-B6FAE887C7CE}"/>
              </a:ext>
            </a:extLst>
          </p:cNvPr>
          <p:cNvSpPr/>
          <p:nvPr/>
        </p:nvSpPr>
        <p:spPr>
          <a:xfrm>
            <a:off x="947014" y="1341197"/>
            <a:ext cx="8533869" cy="86816"/>
          </a:xfrm>
          <a:custGeom>
            <a:avLst/>
            <a:gdLst/>
            <a:ahLst/>
            <a:cxnLst/>
            <a:rect l="l" t="t" r="r" b="b"/>
            <a:pathLst>
              <a:path w="2501265">
                <a:moveTo>
                  <a:pt x="0" y="0"/>
                </a:moveTo>
                <a:lnTo>
                  <a:pt x="2500883" y="0"/>
                </a:lnTo>
              </a:path>
            </a:pathLst>
          </a:custGeom>
          <a:ln w="54863">
            <a:solidFill>
              <a:schemeClr val="accent4"/>
            </a:solidFill>
          </a:ln>
        </p:spPr>
        <p:txBody>
          <a:bodyPr wrap="square" lIns="0" tIns="0" rIns="0" bIns="0" rtlCol="0"/>
          <a:lstStyle/>
          <a:p>
            <a:pPr rtl="0"/>
            <a:endParaRPr lang="pt-BR" dirty="0"/>
          </a:p>
        </p:txBody>
      </p:sp>
      <p:sp>
        <p:nvSpPr>
          <p:cNvPr id="25" name="Retângulo 24">
            <a:extLst>
              <a:ext uri="{FF2B5EF4-FFF2-40B4-BE49-F238E27FC236}">
                <a16:creationId xmlns:a16="http://schemas.microsoft.com/office/drawing/2014/main" xmlns="" id="{63B82A35-4350-476B-8C5A-D6A684747697}"/>
              </a:ext>
            </a:extLst>
          </p:cNvPr>
          <p:cNvSpPr/>
          <p:nvPr/>
        </p:nvSpPr>
        <p:spPr>
          <a:xfrm>
            <a:off x="8975724" y="6122074"/>
            <a:ext cx="2493120" cy="370800"/>
          </a:xfrm>
          <a:prstGeom prst="rect">
            <a:avLst/>
          </a:prstGeom>
          <a:noFill/>
        </p:spPr>
        <p:txBody>
          <a:bodyPr wrap="square" rtlCol="0" anchor="ctr" anchorCtr="0">
            <a:noAutofit/>
          </a:bodyPr>
          <a:lstStyle/>
          <a:p>
            <a:pPr marL="139700" marR="301625" indent="-127635" rtl="0">
              <a:lnSpc>
                <a:spcPct val="100000"/>
              </a:lnSpc>
              <a:spcBef>
                <a:spcPts val="490"/>
              </a:spcBef>
            </a:pPr>
            <a:r>
              <a:rPr lang="pt-BR" sz="1200" i="1" spc="-5" dirty="0">
                <a:solidFill>
                  <a:schemeClr val="tx2">
                    <a:alpha val="70000"/>
                  </a:schemeClr>
                </a:solidFill>
                <a:cs typeface="Arial"/>
              </a:rPr>
              <a:t>Fonte: SGO</a:t>
            </a:r>
            <a:endParaRPr lang="pt-BR" sz="1200" dirty="0">
              <a:solidFill>
                <a:schemeClr val="tx2">
                  <a:alpha val="70000"/>
                </a:schemeClr>
              </a:solidFill>
              <a:cs typeface="Arial"/>
            </a:endParaRPr>
          </a:p>
        </p:txBody>
      </p:sp>
      <p:sp>
        <p:nvSpPr>
          <p:cNvPr id="26" name="Retângulo 25">
            <a:extLst>
              <a:ext uri="{FF2B5EF4-FFF2-40B4-BE49-F238E27FC236}">
                <a16:creationId xmlns:a16="http://schemas.microsoft.com/office/drawing/2014/main" xmlns="" id="{447A1645-EFC8-4537-A5ED-3F261355CC99}"/>
              </a:ext>
            </a:extLst>
          </p:cNvPr>
          <p:cNvSpPr/>
          <p:nvPr/>
        </p:nvSpPr>
        <p:spPr>
          <a:xfrm>
            <a:off x="8975723" y="5769216"/>
            <a:ext cx="2268537" cy="370800"/>
          </a:xfrm>
          <a:prstGeom prst="rect">
            <a:avLst/>
          </a:prstGeom>
          <a:noFill/>
        </p:spPr>
        <p:txBody>
          <a:bodyPr wrap="square" rtlCol="0" anchor="ctr" anchorCtr="0">
            <a:noAutofit/>
          </a:bodyPr>
          <a:lstStyle/>
          <a:p>
            <a:pPr marL="12700" rtl="0">
              <a:lnSpc>
                <a:spcPct val="100000"/>
              </a:lnSpc>
              <a:spcBef>
                <a:spcPts val="509"/>
              </a:spcBef>
            </a:pPr>
            <a:r>
              <a:rPr lang="pt-BR" sz="1200" i="1" spc="-5" dirty="0">
                <a:solidFill>
                  <a:schemeClr val="tx2">
                    <a:alpha val="70000"/>
                  </a:schemeClr>
                </a:solidFill>
                <a:cs typeface="Arial"/>
              </a:rPr>
              <a:t>Fonte: Site MPRJ</a:t>
            </a:r>
            <a:endParaRPr lang="pt-BR" sz="1200" dirty="0">
              <a:solidFill>
                <a:schemeClr val="tx2">
                  <a:alpha val="70000"/>
                </a:schemeClr>
              </a:solidFill>
              <a:cs typeface="Arial"/>
            </a:endParaRPr>
          </a:p>
        </p:txBody>
      </p:sp>
      <p:sp>
        <p:nvSpPr>
          <p:cNvPr id="31" name="objeto 6" descr="Retângulo azul">
            <a:extLst>
              <a:ext uri="{FF2B5EF4-FFF2-40B4-BE49-F238E27FC236}">
                <a16:creationId xmlns:a16="http://schemas.microsoft.com/office/drawing/2014/main" xmlns="" id="{DF9C7C6B-5FAE-4DE7-819B-86129A9AC955}"/>
              </a:ext>
            </a:extLst>
          </p:cNvPr>
          <p:cNvSpPr/>
          <p:nvPr/>
        </p:nvSpPr>
        <p:spPr>
          <a:xfrm>
            <a:off x="0" y="4105445"/>
            <a:ext cx="8882330" cy="256568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pt-BR" dirty="0"/>
          </a:p>
        </p:txBody>
      </p:sp>
      <p:sp>
        <p:nvSpPr>
          <p:cNvPr id="32" name="Espaço Reservado para Conteúdo 3">
            <a:extLst>
              <a:ext uri="{FF2B5EF4-FFF2-40B4-BE49-F238E27FC236}">
                <a16:creationId xmlns:a16="http://schemas.microsoft.com/office/drawing/2014/main" xmlns="" id="{99F7C36D-DB31-4274-8AA8-91B0997007F6}"/>
              </a:ext>
            </a:extLst>
          </p:cNvPr>
          <p:cNvSpPr txBox="1">
            <a:spLocks/>
          </p:cNvSpPr>
          <p:nvPr/>
        </p:nvSpPr>
        <p:spPr bwMode="white">
          <a:xfrm>
            <a:off x="145774" y="4117714"/>
            <a:ext cx="8571969" cy="2574634"/>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solidFill>
                  <a:schemeClr val="bg1"/>
                </a:solidFill>
              </a:rPr>
              <a:t>	</a:t>
            </a:r>
            <a:r>
              <a:rPr lang="pt-BR" i="1" dirty="0">
                <a:solidFill>
                  <a:schemeClr val="bg1"/>
                </a:solidFill>
              </a:rPr>
              <a:t>O infográfico acima demonstra o grau de aproveitamento das comunicações e outras informações relevantes da Ouvidoria de forma  resumida. Compreende o trimestre de dezembro de 2020 até fevereiro de 2021:</a:t>
            </a:r>
          </a:p>
          <a:p>
            <a:pPr algn="just"/>
            <a:r>
              <a:rPr lang="pt-BR" i="1" dirty="0">
                <a:solidFill>
                  <a:schemeClr val="bg1"/>
                </a:solidFill>
              </a:rPr>
              <a:t>Foram registradas </a:t>
            </a:r>
            <a:r>
              <a:rPr lang="pt-BR" b="1" i="1" dirty="0">
                <a:solidFill>
                  <a:schemeClr val="bg1"/>
                </a:solidFill>
              </a:rPr>
              <a:t>13.916</a:t>
            </a:r>
            <a:r>
              <a:rPr lang="pt-BR" i="1" dirty="0">
                <a:solidFill>
                  <a:schemeClr val="bg1"/>
                </a:solidFill>
              </a:rPr>
              <a:t> comunicações na Ouvidoria, </a:t>
            </a:r>
            <a:r>
              <a:rPr lang="pt-BR" b="1" i="1" dirty="0">
                <a:solidFill>
                  <a:schemeClr val="bg1"/>
                </a:solidFill>
              </a:rPr>
              <a:t>91%</a:t>
            </a:r>
            <a:r>
              <a:rPr lang="pt-BR" i="1" dirty="0">
                <a:solidFill>
                  <a:schemeClr val="bg1"/>
                </a:solidFill>
              </a:rPr>
              <a:t> delas foram remetidas ao promotor com aproveitamento e somente </a:t>
            </a:r>
            <a:r>
              <a:rPr lang="pt-BR" b="1" i="1" dirty="0">
                <a:solidFill>
                  <a:schemeClr val="bg1"/>
                </a:solidFill>
              </a:rPr>
              <a:t>9% </a:t>
            </a:r>
            <a:r>
              <a:rPr lang="pt-BR" i="1" dirty="0">
                <a:solidFill>
                  <a:schemeClr val="bg1"/>
                </a:solidFill>
              </a:rPr>
              <a:t>foram arquivadas por motivos diversos.</a:t>
            </a:r>
          </a:p>
          <a:p>
            <a:pPr algn="just"/>
            <a:r>
              <a:rPr lang="pt-BR" i="1" dirty="0">
                <a:solidFill>
                  <a:schemeClr val="bg1"/>
                </a:solidFill>
              </a:rPr>
              <a:t>Dessas demandas</a:t>
            </a:r>
            <a:r>
              <a:rPr lang="pt-BR" b="1" i="1" dirty="0">
                <a:solidFill>
                  <a:schemeClr val="bg1"/>
                </a:solidFill>
              </a:rPr>
              <a:t>, 65% </a:t>
            </a:r>
            <a:r>
              <a:rPr lang="pt-BR" i="1" dirty="0">
                <a:solidFill>
                  <a:schemeClr val="bg1"/>
                </a:solidFill>
              </a:rPr>
              <a:t>foram registradas de forma anônima e </a:t>
            </a:r>
            <a:r>
              <a:rPr lang="pt-BR" b="1" i="1" dirty="0">
                <a:solidFill>
                  <a:schemeClr val="bg1"/>
                </a:solidFill>
              </a:rPr>
              <a:t>35% </a:t>
            </a:r>
            <a:r>
              <a:rPr lang="pt-BR" i="1" dirty="0">
                <a:solidFill>
                  <a:schemeClr val="bg1"/>
                </a:solidFill>
              </a:rPr>
              <a:t>foram identificadas;</a:t>
            </a:r>
          </a:p>
          <a:p>
            <a:pPr algn="just"/>
            <a:r>
              <a:rPr lang="pt-BR" b="1" i="1" dirty="0">
                <a:solidFill>
                  <a:schemeClr val="bg1"/>
                </a:solidFill>
              </a:rPr>
              <a:t>66% </a:t>
            </a:r>
            <a:r>
              <a:rPr lang="pt-BR" i="1" dirty="0">
                <a:solidFill>
                  <a:schemeClr val="bg1"/>
                </a:solidFill>
              </a:rPr>
              <a:t>das comunicações não tiveram o gênero do autor revelado, sendo os </a:t>
            </a:r>
            <a:r>
              <a:rPr lang="pt-BR" b="1" i="1" dirty="0">
                <a:solidFill>
                  <a:schemeClr val="bg1"/>
                </a:solidFill>
              </a:rPr>
              <a:t>19% </a:t>
            </a:r>
            <a:r>
              <a:rPr lang="pt-BR" i="1" dirty="0">
                <a:solidFill>
                  <a:schemeClr val="bg1"/>
                </a:solidFill>
              </a:rPr>
              <a:t>restantes registrados por mulheres e </a:t>
            </a:r>
            <a:r>
              <a:rPr lang="pt-BR" b="1" i="1" dirty="0">
                <a:solidFill>
                  <a:schemeClr val="bg1"/>
                </a:solidFill>
              </a:rPr>
              <a:t>15% </a:t>
            </a:r>
            <a:r>
              <a:rPr lang="pt-BR" i="1" dirty="0">
                <a:solidFill>
                  <a:schemeClr val="bg1"/>
                </a:solidFill>
              </a:rPr>
              <a:t>por homens;</a:t>
            </a:r>
          </a:p>
          <a:p>
            <a:pPr algn="just"/>
            <a:r>
              <a:rPr lang="pt-BR" b="1" i="1" spc="-25" dirty="0">
                <a:solidFill>
                  <a:schemeClr val="bg1"/>
                </a:solidFill>
                <a:cs typeface="Arial"/>
              </a:rPr>
              <a:t>57% </a:t>
            </a:r>
            <a:r>
              <a:rPr lang="pt-BR" i="1" spc="-25" dirty="0">
                <a:solidFill>
                  <a:schemeClr val="bg1"/>
                </a:solidFill>
                <a:cs typeface="Arial"/>
              </a:rPr>
              <a:t>dos fatos narrados ocorreram no município do Rio De Janeiro, sendo os </a:t>
            </a:r>
            <a:r>
              <a:rPr lang="pt-BR" b="1" i="1" spc="-25" dirty="0">
                <a:solidFill>
                  <a:schemeClr val="bg1"/>
                </a:solidFill>
                <a:cs typeface="Arial"/>
              </a:rPr>
              <a:t>43% </a:t>
            </a:r>
            <a:r>
              <a:rPr lang="pt-BR" i="1" spc="-25" dirty="0">
                <a:solidFill>
                  <a:schemeClr val="bg1"/>
                </a:solidFill>
                <a:cs typeface="Arial"/>
              </a:rPr>
              <a:t>restantes nos outros 91 municípios do estado.</a:t>
            </a:r>
          </a:p>
        </p:txBody>
      </p:sp>
      <p:pic>
        <p:nvPicPr>
          <p:cNvPr id="33" name="Imagem 32" descr="Sem Título-1.png">
            <a:hlinkClick r:id="rId7" action="ppaction://hlinksldjump"/>
            <a:extLst>
              <a:ext uri="{FF2B5EF4-FFF2-40B4-BE49-F238E27FC236}">
                <a16:creationId xmlns:a16="http://schemas.microsoft.com/office/drawing/2014/main" xmlns="" id="{2E492147-B616-4242-9E2C-0F82280DD1E1}"/>
              </a:ext>
            </a:extLst>
          </p:cNvPr>
          <p:cNvPicPr>
            <a:picLocks noChangeAspect="1"/>
          </p:cNvPicPr>
          <p:nvPr/>
        </p:nvPicPr>
        <p:blipFill>
          <a:blip r:embed="rId8" cstate="print"/>
          <a:stretch>
            <a:fillRect/>
          </a:stretch>
        </p:blipFill>
        <p:spPr>
          <a:xfrm>
            <a:off x="11450519" y="6088799"/>
            <a:ext cx="476672" cy="476672"/>
          </a:xfrm>
          <a:prstGeom prst="rect">
            <a:avLst/>
          </a:prstGeom>
        </p:spPr>
      </p:pic>
    </p:spTree>
    <p:extLst>
      <p:ext uri="{BB962C8B-B14F-4D97-AF65-F5344CB8AC3E}">
        <p14:creationId xmlns:p14="http://schemas.microsoft.com/office/powerpoint/2010/main" val="22120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300"/>
                                        <p:tgtEl>
                                          <p:spTgt spid="27"/>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200" fill="hold"/>
                                        <p:tgtEl>
                                          <p:spTgt spid="20"/>
                                        </p:tgtEl>
                                        <p:attrNameLst>
                                          <p:attrName>ppt_w</p:attrName>
                                        </p:attrNameLst>
                                      </p:cBhvr>
                                      <p:tavLst>
                                        <p:tav tm="0">
                                          <p:val>
                                            <p:fltVal val="0"/>
                                          </p:val>
                                        </p:tav>
                                        <p:tav tm="100000">
                                          <p:val>
                                            <p:strVal val="#ppt_w"/>
                                          </p:val>
                                        </p:tav>
                                      </p:tavLst>
                                    </p:anim>
                                    <p:anim calcmode="lin" valueType="num">
                                      <p:cBhvr>
                                        <p:cTn id="12" dur="200" fill="hold"/>
                                        <p:tgtEl>
                                          <p:spTgt spid="20"/>
                                        </p:tgtEl>
                                        <p:attrNameLst>
                                          <p:attrName>ppt_h</p:attrName>
                                        </p:attrNameLst>
                                      </p:cBhvr>
                                      <p:tavLst>
                                        <p:tav tm="0">
                                          <p:val>
                                            <p:fltVal val="0"/>
                                          </p:val>
                                        </p:tav>
                                        <p:tav tm="100000">
                                          <p:val>
                                            <p:strVal val="#ppt_h"/>
                                          </p:val>
                                        </p:tav>
                                      </p:tavLst>
                                    </p:anim>
                                    <p:animEffect transition="in" filter="fade">
                                      <p:cBhvr>
                                        <p:cTn id="13" dur="200"/>
                                        <p:tgtEl>
                                          <p:spTgt spid="20"/>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200" fill="hold"/>
                                        <p:tgtEl>
                                          <p:spTgt spid="28"/>
                                        </p:tgtEl>
                                        <p:attrNameLst>
                                          <p:attrName>ppt_w</p:attrName>
                                        </p:attrNameLst>
                                      </p:cBhvr>
                                      <p:tavLst>
                                        <p:tav tm="0">
                                          <p:val>
                                            <p:fltVal val="0"/>
                                          </p:val>
                                        </p:tav>
                                        <p:tav tm="100000">
                                          <p:val>
                                            <p:strVal val="#ppt_w"/>
                                          </p:val>
                                        </p:tav>
                                      </p:tavLst>
                                    </p:anim>
                                    <p:anim calcmode="lin" valueType="num">
                                      <p:cBhvr>
                                        <p:cTn id="18" dur="200" fill="hold"/>
                                        <p:tgtEl>
                                          <p:spTgt spid="28"/>
                                        </p:tgtEl>
                                        <p:attrNameLst>
                                          <p:attrName>ppt_h</p:attrName>
                                        </p:attrNameLst>
                                      </p:cBhvr>
                                      <p:tavLst>
                                        <p:tav tm="0">
                                          <p:val>
                                            <p:fltVal val="0"/>
                                          </p:val>
                                        </p:tav>
                                        <p:tav tm="100000">
                                          <p:val>
                                            <p:strVal val="#ppt_h"/>
                                          </p:val>
                                        </p:tav>
                                      </p:tavLst>
                                    </p:anim>
                                    <p:animEffect transition="in" filter="fade">
                                      <p:cBhvr>
                                        <p:cTn id="19" dur="200"/>
                                        <p:tgtEl>
                                          <p:spTgt spid="28"/>
                                        </p:tgtEl>
                                      </p:cBhvr>
                                    </p:animEffect>
                                  </p:childTnLst>
                                </p:cTn>
                              </p:par>
                            </p:childTnLst>
                          </p:cTn>
                        </p:par>
                        <p:par>
                          <p:cTn id="20" fill="hold">
                            <p:stCondLst>
                              <p:cond delay="7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3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 fill="hold"/>
                                        <p:tgtEl>
                                          <p:spTgt spid="21"/>
                                        </p:tgtEl>
                                        <p:attrNameLst>
                                          <p:attrName>ppt_w</p:attrName>
                                        </p:attrNameLst>
                                      </p:cBhvr>
                                      <p:tavLst>
                                        <p:tav tm="0">
                                          <p:val>
                                            <p:fltVal val="0"/>
                                          </p:val>
                                        </p:tav>
                                        <p:tav tm="100000">
                                          <p:val>
                                            <p:strVal val="#ppt_w"/>
                                          </p:val>
                                        </p:tav>
                                      </p:tavLst>
                                    </p:anim>
                                    <p:anim calcmode="lin" valueType="num">
                                      <p:cBhvr>
                                        <p:cTn id="28" dur="200" fill="hold"/>
                                        <p:tgtEl>
                                          <p:spTgt spid="21"/>
                                        </p:tgtEl>
                                        <p:attrNameLst>
                                          <p:attrName>ppt_h</p:attrName>
                                        </p:attrNameLst>
                                      </p:cBhvr>
                                      <p:tavLst>
                                        <p:tav tm="0">
                                          <p:val>
                                            <p:fltVal val="0"/>
                                          </p:val>
                                        </p:tav>
                                        <p:tav tm="100000">
                                          <p:val>
                                            <p:strVal val="#ppt_h"/>
                                          </p:val>
                                        </p:tav>
                                      </p:tavLst>
                                    </p:anim>
                                    <p:animEffect transition="in" filter="fade">
                                      <p:cBhvr>
                                        <p:cTn id="29" dur="200"/>
                                        <p:tgtEl>
                                          <p:spTgt spid="21"/>
                                        </p:tgtEl>
                                      </p:cBhvr>
                                    </p:animEffect>
                                  </p:childTnLst>
                                </p:cTn>
                              </p:par>
                            </p:childTnLst>
                          </p:cTn>
                        </p:par>
                        <p:par>
                          <p:cTn id="30" fill="hold">
                            <p:stCondLst>
                              <p:cond delay="12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00" fill="hold"/>
                                        <p:tgtEl>
                                          <p:spTgt spid="16"/>
                                        </p:tgtEl>
                                        <p:attrNameLst>
                                          <p:attrName>ppt_w</p:attrName>
                                        </p:attrNameLst>
                                      </p:cBhvr>
                                      <p:tavLst>
                                        <p:tav tm="0">
                                          <p:val>
                                            <p:fltVal val="0"/>
                                          </p:val>
                                        </p:tav>
                                        <p:tav tm="100000">
                                          <p:val>
                                            <p:strVal val="#ppt_w"/>
                                          </p:val>
                                        </p:tav>
                                      </p:tavLst>
                                    </p:anim>
                                    <p:anim calcmode="lin" valueType="num">
                                      <p:cBhvr>
                                        <p:cTn id="34" dur="200" fill="hold"/>
                                        <p:tgtEl>
                                          <p:spTgt spid="16"/>
                                        </p:tgtEl>
                                        <p:attrNameLst>
                                          <p:attrName>ppt_h</p:attrName>
                                        </p:attrNameLst>
                                      </p:cBhvr>
                                      <p:tavLst>
                                        <p:tav tm="0">
                                          <p:val>
                                            <p:fltVal val="0"/>
                                          </p:val>
                                        </p:tav>
                                        <p:tav tm="100000">
                                          <p:val>
                                            <p:strVal val="#ppt_h"/>
                                          </p:val>
                                        </p:tav>
                                      </p:tavLst>
                                    </p:anim>
                                    <p:animEffect transition="in" filter="fade">
                                      <p:cBhvr>
                                        <p:cTn id="35" dur="200"/>
                                        <p:tgtEl>
                                          <p:spTgt spid="16"/>
                                        </p:tgtEl>
                                      </p:cBhvr>
                                    </p:animEffect>
                                  </p:childTnLst>
                                </p:cTn>
                              </p:par>
                            </p:childTnLst>
                          </p:cTn>
                        </p:par>
                        <p:par>
                          <p:cTn id="36" fill="hold">
                            <p:stCondLst>
                              <p:cond delay="1400"/>
                            </p:stCondLst>
                            <p:childTnLst>
                              <p:par>
                                <p:cTn id="37" presetID="21"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300"/>
                                        <p:tgtEl>
                                          <p:spTgt spid="13"/>
                                        </p:tgtEl>
                                      </p:cBhvr>
                                    </p:animEffect>
                                  </p:childTnLst>
                                </p:cTn>
                              </p:par>
                            </p:childTnLst>
                          </p:cTn>
                        </p:par>
                        <p:par>
                          <p:cTn id="40" fill="hold">
                            <p:stCondLst>
                              <p:cond delay="17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200" fill="hold"/>
                                        <p:tgtEl>
                                          <p:spTgt spid="22"/>
                                        </p:tgtEl>
                                        <p:attrNameLst>
                                          <p:attrName>ppt_w</p:attrName>
                                        </p:attrNameLst>
                                      </p:cBhvr>
                                      <p:tavLst>
                                        <p:tav tm="0">
                                          <p:val>
                                            <p:fltVal val="0"/>
                                          </p:val>
                                        </p:tav>
                                        <p:tav tm="100000">
                                          <p:val>
                                            <p:strVal val="#ppt_w"/>
                                          </p:val>
                                        </p:tav>
                                      </p:tavLst>
                                    </p:anim>
                                    <p:anim calcmode="lin" valueType="num">
                                      <p:cBhvr>
                                        <p:cTn id="44" dur="200" fill="hold"/>
                                        <p:tgtEl>
                                          <p:spTgt spid="22"/>
                                        </p:tgtEl>
                                        <p:attrNameLst>
                                          <p:attrName>ppt_h</p:attrName>
                                        </p:attrNameLst>
                                      </p:cBhvr>
                                      <p:tavLst>
                                        <p:tav tm="0">
                                          <p:val>
                                            <p:fltVal val="0"/>
                                          </p:val>
                                        </p:tav>
                                        <p:tav tm="100000">
                                          <p:val>
                                            <p:strVal val="#ppt_h"/>
                                          </p:val>
                                        </p:tav>
                                      </p:tavLst>
                                    </p:anim>
                                    <p:animEffect transition="in" filter="fade">
                                      <p:cBhvr>
                                        <p:cTn id="45" dur="200"/>
                                        <p:tgtEl>
                                          <p:spTgt spid="22"/>
                                        </p:tgtEl>
                                      </p:cBhvr>
                                    </p:animEffect>
                                  </p:childTnLst>
                                </p:cTn>
                              </p:par>
                            </p:childTnLst>
                          </p:cTn>
                        </p:par>
                        <p:par>
                          <p:cTn id="46" fill="hold">
                            <p:stCondLst>
                              <p:cond delay="19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200" fill="hold"/>
                                        <p:tgtEl>
                                          <p:spTgt spid="17"/>
                                        </p:tgtEl>
                                        <p:attrNameLst>
                                          <p:attrName>ppt_w</p:attrName>
                                        </p:attrNameLst>
                                      </p:cBhvr>
                                      <p:tavLst>
                                        <p:tav tm="0">
                                          <p:val>
                                            <p:fltVal val="0"/>
                                          </p:val>
                                        </p:tav>
                                        <p:tav tm="100000">
                                          <p:val>
                                            <p:strVal val="#ppt_w"/>
                                          </p:val>
                                        </p:tav>
                                      </p:tavLst>
                                    </p:anim>
                                    <p:anim calcmode="lin" valueType="num">
                                      <p:cBhvr>
                                        <p:cTn id="50" dur="200" fill="hold"/>
                                        <p:tgtEl>
                                          <p:spTgt spid="17"/>
                                        </p:tgtEl>
                                        <p:attrNameLst>
                                          <p:attrName>ppt_h</p:attrName>
                                        </p:attrNameLst>
                                      </p:cBhvr>
                                      <p:tavLst>
                                        <p:tav tm="0">
                                          <p:val>
                                            <p:fltVal val="0"/>
                                          </p:val>
                                        </p:tav>
                                        <p:tav tm="100000">
                                          <p:val>
                                            <p:strVal val="#ppt_h"/>
                                          </p:val>
                                        </p:tav>
                                      </p:tavLst>
                                    </p:anim>
                                    <p:animEffect transition="in" filter="fade">
                                      <p:cBhvr>
                                        <p:cTn id="51" dur="200"/>
                                        <p:tgtEl>
                                          <p:spTgt spid="17"/>
                                        </p:tgtEl>
                                      </p:cBhvr>
                                    </p:animEffect>
                                  </p:childTnLst>
                                </p:cTn>
                              </p:par>
                            </p:childTnLst>
                          </p:cTn>
                        </p:par>
                        <p:par>
                          <p:cTn id="52" fill="hold">
                            <p:stCondLst>
                              <p:cond delay="2100"/>
                            </p:stCondLst>
                            <p:childTnLst>
                              <p:par>
                                <p:cTn id="53" presetID="21"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1)">
                                      <p:cBhvr>
                                        <p:cTn id="55" dur="300"/>
                                        <p:tgtEl>
                                          <p:spTgt spid="14"/>
                                        </p:tgtEl>
                                      </p:cBhvr>
                                    </p:animEffect>
                                  </p:childTnLst>
                                </p:cTn>
                              </p:par>
                            </p:childTnLst>
                          </p:cTn>
                        </p:par>
                        <p:par>
                          <p:cTn id="56" fill="hold">
                            <p:stCondLst>
                              <p:cond delay="2400"/>
                            </p:stCondLst>
                            <p:childTnLst>
                              <p:par>
                                <p:cTn id="57" presetID="53" presetClass="entr" presetSubtype="16"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200" fill="hold"/>
                                        <p:tgtEl>
                                          <p:spTgt spid="23"/>
                                        </p:tgtEl>
                                        <p:attrNameLst>
                                          <p:attrName>ppt_w</p:attrName>
                                        </p:attrNameLst>
                                      </p:cBhvr>
                                      <p:tavLst>
                                        <p:tav tm="0">
                                          <p:val>
                                            <p:fltVal val="0"/>
                                          </p:val>
                                        </p:tav>
                                        <p:tav tm="100000">
                                          <p:val>
                                            <p:strVal val="#ppt_w"/>
                                          </p:val>
                                        </p:tav>
                                      </p:tavLst>
                                    </p:anim>
                                    <p:anim calcmode="lin" valueType="num">
                                      <p:cBhvr>
                                        <p:cTn id="60" dur="200" fill="hold"/>
                                        <p:tgtEl>
                                          <p:spTgt spid="23"/>
                                        </p:tgtEl>
                                        <p:attrNameLst>
                                          <p:attrName>ppt_h</p:attrName>
                                        </p:attrNameLst>
                                      </p:cBhvr>
                                      <p:tavLst>
                                        <p:tav tm="0">
                                          <p:val>
                                            <p:fltVal val="0"/>
                                          </p:val>
                                        </p:tav>
                                        <p:tav tm="100000">
                                          <p:val>
                                            <p:strVal val="#ppt_h"/>
                                          </p:val>
                                        </p:tav>
                                      </p:tavLst>
                                    </p:anim>
                                    <p:animEffect transition="in" filter="fade">
                                      <p:cBhvr>
                                        <p:cTn id="61" dur="200"/>
                                        <p:tgtEl>
                                          <p:spTgt spid="23"/>
                                        </p:tgtEl>
                                      </p:cBhvr>
                                    </p:animEffect>
                                  </p:childTnLst>
                                </p:cTn>
                              </p:par>
                            </p:childTnLst>
                          </p:cTn>
                        </p:par>
                        <p:par>
                          <p:cTn id="62" fill="hold">
                            <p:stCondLst>
                              <p:cond delay="26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200" fill="hold"/>
                                        <p:tgtEl>
                                          <p:spTgt spid="18"/>
                                        </p:tgtEl>
                                        <p:attrNameLst>
                                          <p:attrName>ppt_w</p:attrName>
                                        </p:attrNameLst>
                                      </p:cBhvr>
                                      <p:tavLst>
                                        <p:tav tm="0">
                                          <p:val>
                                            <p:fltVal val="0"/>
                                          </p:val>
                                        </p:tav>
                                        <p:tav tm="100000">
                                          <p:val>
                                            <p:strVal val="#ppt_w"/>
                                          </p:val>
                                        </p:tav>
                                      </p:tavLst>
                                    </p:anim>
                                    <p:anim calcmode="lin" valueType="num">
                                      <p:cBhvr>
                                        <p:cTn id="66" dur="200" fill="hold"/>
                                        <p:tgtEl>
                                          <p:spTgt spid="18"/>
                                        </p:tgtEl>
                                        <p:attrNameLst>
                                          <p:attrName>ppt_h</p:attrName>
                                        </p:attrNameLst>
                                      </p:cBhvr>
                                      <p:tavLst>
                                        <p:tav tm="0">
                                          <p:val>
                                            <p:fltVal val="0"/>
                                          </p:val>
                                        </p:tav>
                                        <p:tav tm="100000">
                                          <p:val>
                                            <p:strVal val="#ppt_h"/>
                                          </p:val>
                                        </p:tav>
                                      </p:tavLst>
                                    </p:anim>
                                    <p:animEffect transition="in" filter="fade">
                                      <p:cBhvr>
                                        <p:cTn id="67" dur="200"/>
                                        <p:tgtEl>
                                          <p:spTgt spid="18"/>
                                        </p:tgtEl>
                                      </p:cBhvr>
                                    </p:animEffect>
                                  </p:childTnLst>
                                </p:cTn>
                              </p:par>
                            </p:childTnLst>
                          </p:cTn>
                        </p:par>
                        <p:par>
                          <p:cTn id="68" fill="hold">
                            <p:stCondLst>
                              <p:cond delay="28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200" fill="hold"/>
                                        <p:tgtEl>
                                          <p:spTgt spid="32"/>
                                        </p:tgtEl>
                                        <p:attrNameLst>
                                          <p:attrName>ppt_w</p:attrName>
                                        </p:attrNameLst>
                                      </p:cBhvr>
                                      <p:tavLst>
                                        <p:tav tm="0">
                                          <p:val>
                                            <p:fltVal val="0"/>
                                          </p:val>
                                        </p:tav>
                                        <p:tav tm="100000">
                                          <p:val>
                                            <p:strVal val="#ppt_w"/>
                                          </p:val>
                                        </p:tav>
                                      </p:tavLst>
                                    </p:anim>
                                    <p:anim calcmode="lin" valueType="num">
                                      <p:cBhvr>
                                        <p:cTn id="72" dur="200" fill="hold"/>
                                        <p:tgtEl>
                                          <p:spTgt spid="32"/>
                                        </p:tgtEl>
                                        <p:attrNameLst>
                                          <p:attrName>ppt_h</p:attrName>
                                        </p:attrNameLst>
                                      </p:cBhvr>
                                      <p:tavLst>
                                        <p:tav tm="0">
                                          <p:val>
                                            <p:fltVal val="0"/>
                                          </p:val>
                                        </p:tav>
                                        <p:tav tm="100000">
                                          <p:val>
                                            <p:strVal val="#ppt_h"/>
                                          </p:val>
                                        </p:tav>
                                      </p:tavLst>
                                    </p:anim>
                                    <p:animEffect transition="in" filter="fade">
                                      <p:cBhvr>
                                        <p:cTn id="73" dur="200"/>
                                        <p:tgtEl>
                                          <p:spTgt spid="32"/>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200" fill="hold"/>
                                        <p:tgtEl>
                                          <p:spTgt spid="4"/>
                                        </p:tgtEl>
                                        <p:attrNameLst>
                                          <p:attrName>ppt_w</p:attrName>
                                        </p:attrNameLst>
                                      </p:cBhvr>
                                      <p:tavLst>
                                        <p:tav tm="0">
                                          <p:val>
                                            <p:fltVal val="0"/>
                                          </p:val>
                                        </p:tav>
                                        <p:tav tm="100000">
                                          <p:val>
                                            <p:strVal val="#ppt_w"/>
                                          </p:val>
                                        </p:tav>
                                      </p:tavLst>
                                    </p:anim>
                                    <p:anim calcmode="lin" valueType="num">
                                      <p:cBhvr>
                                        <p:cTn id="78" dur="200" fill="hold"/>
                                        <p:tgtEl>
                                          <p:spTgt spid="4"/>
                                        </p:tgtEl>
                                        <p:attrNameLst>
                                          <p:attrName>ppt_h</p:attrName>
                                        </p:attrNameLst>
                                      </p:cBhvr>
                                      <p:tavLst>
                                        <p:tav tm="0">
                                          <p:val>
                                            <p:fltVal val="0"/>
                                          </p:val>
                                        </p:tav>
                                        <p:tav tm="100000">
                                          <p:val>
                                            <p:strVal val="#ppt_h"/>
                                          </p:val>
                                        </p:tav>
                                      </p:tavLst>
                                    </p:anim>
                                    <p:animEffect transition="in" filter="fade">
                                      <p:cBhvr>
                                        <p:cTn id="79" dur="200"/>
                                        <p:tgtEl>
                                          <p:spTgt spid="4"/>
                                        </p:tgtEl>
                                      </p:cBhvr>
                                    </p:animEffect>
                                  </p:childTnLst>
                                </p:cTn>
                              </p:par>
                            </p:childTnLst>
                          </p:cTn>
                        </p:par>
                        <p:par>
                          <p:cTn id="80" fill="hold">
                            <p:stCondLst>
                              <p:cond delay="32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200" fill="hold"/>
                                        <p:tgtEl>
                                          <p:spTgt spid="26"/>
                                        </p:tgtEl>
                                        <p:attrNameLst>
                                          <p:attrName>ppt_w</p:attrName>
                                        </p:attrNameLst>
                                      </p:cBhvr>
                                      <p:tavLst>
                                        <p:tav tm="0">
                                          <p:val>
                                            <p:fltVal val="0"/>
                                          </p:val>
                                        </p:tav>
                                        <p:tav tm="100000">
                                          <p:val>
                                            <p:strVal val="#ppt_w"/>
                                          </p:val>
                                        </p:tav>
                                      </p:tavLst>
                                    </p:anim>
                                    <p:anim calcmode="lin" valueType="num">
                                      <p:cBhvr>
                                        <p:cTn id="84" dur="200" fill="hold"/>
                                        <p:tgtEl>
                                          <p:spTgt spid="26"/>
                                        </p:tgtEl>
                                        <p:attrNameLst>
                                          <p:attrName>ppt_h</p:attrName>
                                        </p:attrNameLst>
                                      </p:cBhvr>
                                      <p:tavLst>
                                        <p:tav tm="0">
                                          <p:val>
                                            <p:fltVal val="0"/>
                                          </p:val>
                                        </p:tav>
                                        <p:tav tm="100000">
                                          <p:val>
                                            <p:strVal val="#ppt_h"/>
                                          </p:val>
                                        </p:tav>
                                      </p:tavLst>
                                    </p:anim>
                                    <p:animEffect transition="in" filter="fade">
                                      <p:cBhvr>
                                        <p:cTn id="85" dur="200"/>
                                        <p:tgtEl>
                                          <p:spTgt spid="26"/>
                                        </p:tgtEl>
                                      </p:cBhvr>
                                    </p:animEffect>
                                  </p:childTnLst>
                                </p:cTn>
                              </p:par>
                            </p:childTnLst>
                          </p:cTn>
                        </p:par>
                        <p:par>
                          <p:cTn id="86" fill="hold">
                            <p:stCondLst>
                              <p:cond delay="3400"/>
                            </p:stCondLst>
                            <p:childTnLst>
                              <p:par>
                                <p:cTn id="87" presetID="5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00" fill="hold"/>
                                        <p:tgtEl>
                                          <p:spTgt spid="25"/>
                                        </p:tgtEl>
                                        <p:attrNameLst>
                                          <p:attrName>ppt_w</p:attrName>
                                        </p:attrNameLst>
                                      </p:cBhvr>
                                      <p:tavLst>
                                        <p:tav tm="0">
                                          <p:val>
                                            <p:fltVal val="0"/>
                                          </p:val>
                                        </p:tav>
                                        <p:tav tm="100000">
                                          <p:val>
                                            <p:strVal val="#ppt_w"/>
                                          </p:val>
                                        </p:tav>
                                      </p:tavLst>
                                    </p:anim>
                                    <p:anim calcmode="lin" valueType="num">
                                      <p:cBhvr>
                                        <p:cTn id="90" dur="200" fill="hold"/>
                                        <p:tgtEl>
                                          <p:spTgt spid="25"/>
                                        </p:tgtEl>
                                        <p:attrNameLst>
                                          <p:attrName>ppt_h</p:attrName>
                                        </p:attrNameLst>
                                      </p:cBhvr>
                                      <p:tavLst>
                                        <p:tav tm="0">
                                          <p:val>
                                            <p:fltVal val="0"/>
                                          </p:val>
                                        </p:tav>
                                        <p:tav tm="100000">
                                          <p:val>
                                            <p:strVal val="#ppt_h"/>
                                          </p:val>
                                        </p:tav>
                                      </p:tavLst>
                                    </p:anim>
                                    <p:animEffect transition="in" filter="fade">
                                      <p:cBhvr>
                                        <p:cTn id="91"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27" grpId="0">
        <p:bldAsOne/>
      </p:bldGraphic>
      <p:bldGraphic spid="12" grpId="0">
        <p:bldAsOne/>
      </p:bldGraphic>
      <p:bldGraphic spid="13" grpId="0">
        <p:bldAsOne/>
      </p:bldGraphic>
      <p:bldGraphic spid="14" grpId="0">
        <p:bldAsOne/>
      </p:bldGraphic>
      <p:bldP spid="16" grpId="0"/>
      <p:bldP spid="17" grpId="0"/>
      <p:bldP spid="18" grpId="0"/>
      <p:bldP spid="20" grpId="0"/>
      <p:bldP spid="21" grpId="0"/>
      <p:bldP spid="22" grpId="0"/>
      <p:bldP spid="23" grpId="0"/>
      <p:bldP spid="28" grpId="0"/>
      <p:bldP spid="25" grpId="0"/>
      <p:bldP spid="26" grpId="0"/>
      <p:bldP spid="32" grpId="0"/>
    </p:bldLst>
  </p:timing>
</p:sld>
</file>

<file path=ppt/theme/theme1.xml><?xml version="1.0" encoding="utf-8"?>
<a:theme xmlns:a="http://schemas.openxmlformats.org/drawingml/2006/main" name="Tema do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34307498_TF23188392.potx" id="{F43E48E8-3178-4A73-92D2-8A44575E9477}" vid="{ED9F4325-229D-4C1B-8828-374716A5FAE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946EF-A3EA-4ECB-8D9A-56C36FFF4075}">
  <ds:schemaRefs>
    <ds:schemaRef ds:uri="http://purl.org/dc/dcmitype/"/>
    <ds:schemaRef ds:uri="http://schemas.microsoft.com/office/2006/documentManagement/types"/>
    <ds:schemaRef ds:uri="16c05727-aa75-4e4a-9b5f-8a80a1165891"/>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AF9E5-DED4-4A50-A81B-4CC218A03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de serviços profissionais</Template>
  <TotalTime>520</TotalTime>
  <Words>938</Words>
  <Application>Microsoft Office PowerPoint</Application>
  <PresentationFormat>Personalizar</PresentationFormat>
  <Paragraphs>107</Paragraphs>
  <Slides>13</Slides>
  <Notes>13</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Apresentação do PowerPoint</vt:lpstr>
      <vt:lpstr>A OUVIDORIA</vt:lpstr>
      <vt:lpstr>A OUVIDORIA</vt:lpstr>
      <vt:lpstr>A COORDENAÇÃO</vt:lpstr>
      <vt:lpstr>MOMENTOS IMPORTANTES DA OUVIDORIA</vt:lpstr>
      <vt:lpstr>FORMAS DE ACESSO</vt:lpstr>
      <vt:lpstr>FORMAS DE ACESSO</vt:lpstr>
      <vt:lpstr>FORMAS DE ACESSO</vt:lpstr>
      <vt:lpstr>INFOGRÁFICO:</vt:lpstr>
      <vt:lpstr>DEMANDAS RECEBIDAS NA OUVIDORIA EM 2020</vt:lpstr>
      <vt:lpstr>LEI DE ACESSO À INFORMAÇÃO</vt:lpstr>
      <vt:lpstr>REQUERIMENTOS BASEADOS NA LAI</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SERVIÇOS GERAIS APRESENTAÇÃO</dc:title>
  <dc:creator>Fernando Lazzarini Da Veiga Silveira</dc:creator>
  <cp:lastModifiedBy>cge</cp:lastModifiedBy>
  <cp:revision>62</cp:revision>
  <cp:lastPrinted>2021-03-10T21:51:41Z</cp:lastPrinted>
  <dcterms:created xsi:type="dcterms:W3CDTF">2021-03-08T20:20:44Z</dcterms:created>
  <dcterms:modified xsi:type="dcterms:W3CDTF">2021-03-18T19:18:26Z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