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58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397" autoAdjust="0"/>
  </p:normalViewPr>
  <p:slideViewPr>
    <p:cSldViewPr>
      <p:cViewPr>
        <p:scale>
          <a:sx n="70" d="100"/>
          <a:sy n="70" d="100"/>
        </p:scale>
        <p:origin x="-115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8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" y="0"/>
            <a:ext cx="9134515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2380803"/>
            <a:ext cx="5880379" cy="1840285"/>
          </a:xfrm>
        </p:spPr>
        <p:txBody>
          <a:bodyPr>
            <a:normAutofit/>
          </a:bodyPr>
          <a:lstStyle>
            <a:lvl1pPr algn="l">
              <a:defRPr sz="4800" b="1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2607869" y="4261173"/>
            <a:ext cx="5863310" cy="125605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699792" y="6316936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6A931A-81A5-45DA-B94F-FCFAC8E05AD3}" type="datetimeFigureOut">
              <a:rPr lang="pt-BR" smtClean="0"/>
              <a:t>18/03/2021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" y="0"/>
            <a:ext cx="9134515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" y="0"/>
            <a:ext cx="9134515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799" y="2276873"/>
            <a:ext cx="7772400" cy="864096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691519" y="3167856"/>
            <a:ext cx="7772400" cy="5222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" y="0"/>
            <a:ext cx="9134514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799" y="2276873"/>
            <a:ext cx="7772400" cy="1008112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697964" y="3311872"/>
            <a:ext cx="7772400" cy="5222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A931A-81A5-45DA-B94F-FCFAC8E05AD3}" type="datetimeFigureOut">
              <a:rPr lang="pt-BR" smtClean="0"/>
              <a:t>18/03/2021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2145-E5BF-4A5C-A304-45ED18DACA4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altLang="pt-BR" dirty="0"/>
              <a:t>Dia do ouvidor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altLang="pt-BR" dirty="0">
                <a:solidFill>
                  <a:schemeClr val="tx1"/>
                </a:solidFill>
              </a:rPr>
              <a:t>Tribunal de Contas do Estado do Rio de Janeiro/ TCE - RJ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 TCE-RJ e o Controle Externo da Administração Pública Estadual – Importância para a sociedade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r>
              <a:rPr lang="pt-BR" sz="2400" dirty="0"/>
              <a:t>Controle externo</a:t>
            </a:r>
            <a:r>
              <a:rPr lang="pt-BR" sz="2400" baseline="0" dirty="0"/>
              <a:t> </a:t>
            </a:r>
            <a:r>
              <a:rPr lang="pt-BR" sz="2400" dirty="0"/>
              <a:t>e a fiscalização da aplicação de recursos públicos</a:t>
            </a:r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/>
              <a:t>Tribunal de Contas autônomo e independente </a:t>
            </a:r>
          </a:p>
          <a:p>
            <a:endParaRPr lang="pt-BR" sz="2400" dirty="0"/>
          </a:p>
          <a:p>
            <a:r>
              <a:rPr lang="pt-BR" sz="2400" dirty="0"/>
              <a:t>Missão: fiscalizar e orientar a Administração Pública fluminense na gestão responsável dos recursos públicos e em benefício da sociedade</a:t>
            </a:r>
          </a:p>
          <a:p>
            <a:endParaRPr lang="pt-BR" sz="2400" dirty="0"/>
          </a:p>
          <a:p>
            <a:r>
              <a:rPr lang="pt-BR" sz="2400" dirty="0"/>
              <a:t>O TCE-RJ fiscaliza o </a:t>
            </a:r>
            <a:r>
              <a:rPr lang="pt-PT" sz="2400" dirty="0"/>
              <a:t>E</a:t>
            </a:r>
            <a:r>
              <a:rPr lang="pt-BR" sz="2400" dirty="0"/>
              <a:t>stado e 91 município</a:t>
            </a:r>
            <a:r>
              <a:rPr lang="pt-PT" altLang="pt-BR" sz="2400" dirty="0"/>
              <a:t>s</a:t>
            </a:r>
            <a:r>
              <a:rPr lang="pt-BR" sz="2400" dirty="0"/>
              <a:t>, com exceção da </a:t>
            </a:r>
            <a:r>
              <a:rPr lang="pt-PT" altLang="pt-BR" sz="2400" dirty="0"/>
              <a:t>c</a:t>
            </a:r>
            <a:r>
              <a:rPr lang="pt-BR" sz="2400" dirty="0"/>
              <a:t>apital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Algumas competências do TCE-RJ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en-US" sz="2200" dirty="0"/>
              <a:t>Emitir parecer prévio sobre as contas prestadas anualmente pelo governador</a:t>
            </a:r>
          </a:p>
          <a:p>
            <a:endParaRPr lang="en-US" sz="2200" dirty="0"/>
          </a:p>
          <a:p>
            <a:r>
              <a:rPr lang="en-US" sz="2200" dirty="0"/>
              <a:t>Julgar as contas dos administradores</a:t>
            </a:r>
          </a:p>
          <a:p>
            <a:endParaRPr lang="en-US" sz="2200" dirty="0"/>
          </a:p>
          <a:p>
            <a:r>
              <a:rPr lang="en-US" sz="2200" dirty="0"/>
              <a:t>Apreciar a legalidade dos atos de admissão de pessoal</a:t>
            </a:r>
          </a:p>
          <a:p>
            <a:endParaRPr lang="en-US" sz="2200" dirty="0"/>
          </a:p>
          <a:p>
            <a:r>
              <a:rPr lang="en-US" sz="2200" dirty="0"/>
              <a:t>Realizar </a:t>
            </a:r>
            <a:r>
              <a:rPr lang="pt-BR" sz="2200" dirty="0"/>
              <a:t>inspeções</a:t>
            </a:r>
            <a:r>
              <a:rPr lang="en-US" sz="2200" dirty="0"/>
              <a:t> e auditorias de </a:t>
            </a:r>
            <a:r>
              <a:rPr lang="pt-BR" sz="2200" dirty="0"/>
              <a:t>natureza</a:t>
            </a:r>
            <a:r>
              <a:rPr lang="en-US" sz="2200" dirty="0"/>
              <a:t> </a:t>
            </a:r>
            <a:r>
              <a:rPr lang="pt-BR" sz="2200" dirty="0"/>
              <a:t>contábil</a:t>
            </a:r>
            <a:r>
              <a:rPr lang="en-US" sz="2200" dirty="0"/>
              <a:t>, </a:t>
            </a:r>
            <a:r>
              <a:rPr lang="pt-BR" sz="2200" dirty="0"/>
              <a:t>financeira</a:t>
            </a:r>
            <a:r>
              <a:rPr lang="en-US" sz="2200" dirty="0"/>
              <a:t>, </a:t>
            </a:r>
            <a:r>
              <a:rPr lang="pt-BR" sz="2200" dirty="0"/>
              <a:t>orçamentária</a:t>
            </a:r>
            <a:r>
              <a:rPr lang="en-US" sz="2200" dirty="0"/>
              <a:t>, </a:t>
            </a:r>
            <a:r>
              <a:rPr lang="pt-BR" sz="2200" dirty="0"/>
              <a:t>operacional</a:t>
            </a:r>
            <a:r>
              <a:rPr lang="en-US" sz="2200" dirty="0"/>
              <a:t> e patrimonial</a:t>
            </a:r>
          </a:p>
          <a:p>
            <a:endParaRPr lang="en-US" sz="2200" dirty="0"/>
          </a:p>
          <a:p>
            <a:r>
              <a:rPr lang="pt-BR" sz="2200" dirty="0"/>
              <a:t>Fiscalizar</a:t>
            </a:r>
            <a:r>
              <a:rPr lang="en-US" sz="2200" dirty="0"/>
              <a:t> a </a:t>
            </a:r>
            <a:r>
              <a:rPr lang="pt-BR" sz="2200" dirty="0"/>
              <a:t>aplicação</a:t>
            </a:r>
            <a:r>
              <a:rPr lang="en-US" sz="2200" dirty="0"/>
              <a:t> de </a:t>
            </a:r>
            <a:r>
              <a:rPr lang="pt-BR" sz="2200" dirty="0"/>
              <a:t>quaisquer</a:t>
            </a:r>
            <a:r>
              <a:rPr lang="en-US" sz="2200" dirty="0"/>
              <a:t> </a:t>
            </a:r>
            <a:r>
              <a:rPr lang="pt-BR" sz="2200" dirty="0"/>
              <a:t>recursos</a:t>
            </a:r>
            <a:r>
              <a:rPr lang="en-US" sz="2200" dirty="0"/>
              <a:t> </a:t>
            </a:r>
            <a:r>
              <a:rPr lang="pt-BR" sz="2200" dirty="0"/>
              <a:t>repassados</a:t>
            </a:r>
            <a:r>
              <a:rPr lang="en-US" sz="2200" dirty="0"/>
              <a:t> pelo Estado</a:t>
            </a:r>
          </a:p>
          <a:p>
            <a:endParaRPr lang="en-US" sz="2200" dirty="0"/>
          </a:p>
          <a:p>
            <a:r>
              <a:rPr lang="pt-BR" sz="2200" dirty="0"/>
              <a:t>Aplicar</a:t>
            </a:r>
            <a:r>
              <a:rPr lang="en-US" sz="2200" dirty="0"/>
              <a:t> </a:t>
            </a:r>
            <a:r>
              <a:rPr lang="pt-BR" sz="2200" dirty="0"/>
              <a:t>sanções</a:t>
            </a:r>
            <a:r>
              <a:rPr lang="en-US" sz="2200" dirty="0"/>
              <a:t> </a:t>
            </a:r>
            <a:r>
              <a:rPr lang="pt-BR" sz="2200" dirty="0"/>
              <a:t>em</a:t>
            </a:r>
            <a:r>
              <a:rPr lang="en-US" sz="2200" dirty="0"/>
              <a:t> </a:t>
            </a:r>
            <a:r>
              <a:rPr lang="pt-BR" sz="2200" dirty="0"/>
              <a:t>caso</a:t>
            </a:r>
            <a:r>
              <a:rPr lang="en-US" sz="2200" dirty="0"/>
              <a:t> de </a:t>
            </a:r>
            <a:r>
              <a:rPr lang="en-US" sz="2200" dirty="0" err="1"/>
              <a:t>ilegalidade</a:t>
            </a:r>
            <a:r>
              <a:rPr lang="en-US" sz="2200" dirty="0"/>
              <a:t> de </a:t>
            </a:r>
            <a:r>
              <a:rPr lang="en-US" sz="2200" dirty="0" err="1"/>
              <a:t>despesa</a:t>
            </a:r>
            <a:r>
              <a:rPr lang="en-US" sz="2200" dirty="0"/>
              <a:t> </a:t>
            </a:r>
            <a:r>
              <a:rPr lang="en-US" sz="2200" dirty="0" err="1"/>
              <a:t>ou</a:t>
            </a:r>
            <a:r>
              <a:rPr lang="en-US" sz="2200" dirty="0"/>
              <a:t> </a:t>
            </a:r>
            <a:r>
              <a:rPr lang="en-US" sz="2200" dirty="0" err="1"/>
              <a:t>irregularidade</a:t>
            </a:r>
            <a:r>
              <a:rPr lang="en-US" sz="2200" dirty="0"/>
              <a:t> de contas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dirty="0" err="1"/>
              <a:t>Ouvidoria</a:t>
            </a:r>
            <a:r>
              <a:rPr lang="en-US" sz="3200" dirty="0"/>
              <a:t> do TCE-RJ e </a:t>
            </a:r>
            <a:r>
              <a:rPr lang="en-US" sz="3200" dirty="0" err="1"/>
              <a:t>seus</a:t>
            </a:r>
            <a:r>
              <a:rPr lang="en-US" sz="3200" dirty="0"/>
              <a:t> </a:t>
            </a:r>
            <a:r>
              <a:rPr lang="en-US" sz="3200" dirty="0" err="1"/>
              <a:t>objetivos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 err="1"/>
              <a:t>Concretizar</a:t>
            </a:r>
            <a:r>
              <a:rPr lang="en-US" sz="2000" dirty="0"/>
              <a:t> o Estado </a:t>
            </a:r>
            <a:r>
              <a:rPr lang="en-US" sz="2000" dirty="0" err="1"/>
              <a:t>Democrático</a:t>
            </a:r>
            <a:r>
              <a:rPr lang="en-US" sz="2000" dirty="0"/>
              <a:t> de </a:t>
            </a:r>
            <a:r>
              <a:rPr lang="en-US" sz="2000" dirty="0" err="1"/>
              <a:t>Direito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Integrar</a:t>
            </a:r>
            <a:r>
              <a:rPr lang="en-US" sz="2000" dirty="0"/>
              <a:t> o </a:t>
            </a:r>
            <a:r>
              <a:rPr lang="en-US" sz="2000" dirty="0" err="1"/>
              <a:t>cidadão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Administração</a:t>
            </a:r>
            <a:r>
              <a:rPr lang="en-US" sz="2000" dirty="0"/>
              <a:t> </a:t>
            </a:r>
            <a:r>
              <a:rPr lang="en-US" sz="2000" dirty="0" err="1"/>
              <a:t>Pública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Promover</a:t>
            </a:r>
            <a:r>
              <a:rPr lang="en-US" sz="2000" dirty="0"/>
              <a:t> a </a:t>
            </a:r>
            <a:r>
              <a:rPr lang="en-US" sz="2000" dirty="0" err="1"/>
              <a:t>participação</a:t>
            </a:r>
            <a:r>
              <a:rPr lang="en-US" sz="2000" dirty="0"/>
              <a:t> da </a:t>
            </a:r>
            <a:r>
              <a:rPr lang="en-US" sz="2000" dirty="0" err="1"/>
              <a:t>sociedade</a:t>
            </a:r>
            <a:r>
              <a:rPr lang="en-US" sz="2000" dirty="0"/>
              <a:t> no </a:t>
            </a:r>
            <a:r>
              <a:rPr lang="en-US" sz="2000" dirty="0" err="1"/>
              <a:t>controle</a:t>
            </a:r>
            <a:r>
              <a:rPr lang="en-US" sz="2000" dirty="0"/>
              <a:t> da </a:t>
            </a:r>
            <a:r>
              <a:rPr lang="en-US" sz="2000" dirty="0" err="1"/>
              <a:t>Administração</a:t>
            </a:r>
            <a:r>
              <a:rPr lang="en-US" sz="2000" dirty="0"/>
              <a:t> </a:t>
            </a:r>
            <a:r>
              <a:rPr lang="en-US" sz="2000" dirty="0" err="1"/>
              <a:t>Pública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 </a:t>
            </a:r>
            <a:r>
              <a:rPr lang="en-US" sz="2000" dirty="0" err="1"/>
              <a:t>participação</a:t>
            </a:r>
            <a:r>
              <a:rPr lang="en-US" sz="2000" dirty="0"/>
              <a:t> social </a:t>
            </a:r>
            <a:r>
              <a:rPr lang="en-US" sz="2000" dirty="0" err="1"/>
              <a:t>resulta</a:t>
            </a:r>
            <a:r>
              <a:rPr lang="en-US" sz="2000" dirty="0"/>
              <a:t> tanto no </a:t>
            </a:r>
            <a:r>
              <a:rPr lang="en-US" sz="2000" dirty="0" err="1"/>
              <a:t>aperfeiçoamento</a:t>
            </a:r>
            <a:r>
              <a:rPr lang="en-US" sz="2000" dirty="0"/>
              <a:t> dos </a:t>
            </a:r>
            <a:r>
              <a:rPr lang="en-US" sz="2000" dirty="0" err="1"/>
              <a:t>serviços</a:t>
            </a:r>
            <a:r>
              <a:rPr lang="en-US" sz="2000" dirty="0"/>
              <a:t> </a:t>
            </a:r>
            <a:r>
              <a:rPr lang="en-US" sz="2000" dirty="0" err="1"/>
              <a:t>internos</a:t>
            </a:r>
            <a:r>
              <a:rPr lang="en-US" sz="2000" dirty="0"/>
              <a:t>, </a:t>
            </a:r>
            <a:r>
              <a:rPr lang="en-US" sz="2000" dirty="0" err="1"/>
              <a:t>quanto</a:t>
            </a:r>
            <a:r>
              <a:rPr lang="en-US" sz="2000" dirty="0"/>
              <a:t> no </a:t>
            </a:r>
            <a:r>
              <a:rPr lang="en-US" sz="2000" dirty="0" err="1"/>
              <a:t>aprimoramento</a:t>
            </a:r>
            <a:r>
              <a:rPr lang="en-US" sz="2000" dirty="0"/>
              <a:t> dos </a:t>
            </a:r>
            <a:r>
              <a:rPr lang="en-US" sz="2000" dirty="0" err="1"/>
              <a:t>serviços</a:t>
            </a:r>
            <a:r>
              <a:rPr lang="en-US" sz="2000" dirty="0"/>
              <a:t> </a:t>
            </a:r>
            <a:r>
              <a:rPr lang="en-US" sz="2000" dirty="0" err="1"/>
              <a:t>prestados</a:t>
            </a:r>
            <a:r>
              <a:rPr lang="en-US" sz="2000" dirty="0"/>
              <a:t> pelo TCE-RJ</a:t>
            </a:r>
          </a:p>
          <a:p>
            <a:endParaRPr lang="en-US" sz="2000" dirty="0"/>
          </a:p>
          <a:p>
            <a:r>
              <a:rPr lang="en-US" sz="2000" dirty="0"/>
              <a:t>A </a:t>
            </a:r>
            <a:r>
              <a:rPr lang="en-US" sz="2000" dirty="0" err="1"/>
              <a:t>Ouvidoria</a:t>
            </a:r>
            <a:r>
              <a:rPr lang="en-US" sz="2000" dirty="0"/>
              <a:t> TCE-RJ </a:t>
            </a:r>
            <a:r>
              <a:rPr lang="en-US" sz="2000" dirty="0" err="1"/>
              <a:t>tramita</a:t>
            </a:r>
            <a:r>
              <a:rPr lang="en-US" sz="2000" dirty="0"/>
              <a:t> para o </a:t>
            </a:r>
            <a:r>
              <a:rPr lang="en-US" sz="2000" dirty="0" err="1"/>
              <a:t>setor</a:t>
            </a:r>
            <a:r>
              <a:rPr lang="en-US" sz="2000" dirty="0"/>
              <a:t> </a:t>
            </a:r>
            <a:r>
              <a:rPr lang="en-US" sz="2000" dirty="0" err="1"/>
              <a:t>especializado</a:t>
            </a:r>
            <a:r>
              <a:rPr lang="en-US" sz="2000" dirty="0"/>
              <a:t> as </a:t>
            </a:r>
            <a:r>
              <a:rPr lang="en-US" sz="2000" dirty="0" err="1"/>
              <a:t>manifestações</a:t>
            </a:r>
            <a:r>
              <a:rPr lang="en-US" sz="2000" dirty="0"/>
              <a:t> a </a:t>
            </a:r>
            <a:r>
              <a:rPr lang="en-US" sz="2000" dirty="0" err="1"/>
              <a:t>ela</a:t>
            </a:r>
            <a:r>
              <a:rPr lang="en-US" sz="2000" dirty="0"/>
              <a:t> </a:t>
            </a:r>
            <a:r>
              <a:rPr lang="en-US" sz="2000" dirty="0" err="1"/>
              <a:t>encaminhadas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As </a:t>
            </a:r>
            <a:r>
              <a:rPr lang="en-US" sz="2000" dirty="0" err="1"/>
              <a:t>respostas</a:t>
            </a:r>
            <a:r>
              <a:rPr lang="en-US" sz="2000" dirty="0"/>
              <a:t> da </a:t>
            </a:r>
            <a:r>
              <a:rPr lang="en-US" sz="2000" dirty="0" err="1"/>
              <a:t>Ouvidoria</a:t>
            </a:r>
            <a:r>
              <a:rPr lang="en-US" sz="2000" dirty="0"/>
              <a:t> TCE-RJ </a:t>
            </a:r>
            <a:r>
              <a:rPr lang="en-US" sz="2000" dirty="0" err="1"/>
              <a:t>são</a:t>
            </a:r>
            <a:r>
              <a:rPr lang="en-US" sz="2000" dirty="0"/>
              <a:t> </a:t>
            </a:r>
            <a:r>
              <a:rPr lang="en-US" sz="2000" dirty="0" err="1"/>
              <a:t>amparadas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setores</a:t>
            </a:r>
            <a:r>
              <a:rPr lang="en-US" sz="2000" dirty="0"/>
              <a:t> </a:t>
            </a:r>
            <a:r>
              <a:rPr lang="en-US" sz="2000" dirty="0" err="1"/>
              <a:t>especializados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Produtos</a:t>
            </a:r>
            <a:r>
              <a:rPr lang="en-US" dirty="0"/>
              <a:t> da </a:t>
            </a:r>
            <a:r>
              <a:rPr lang="en-US" dirty="0" err="1"/>
              <a:t>Ouvidoria</a:t>
            </a:r>
            <a:r>
              <a:rPr lang="en-US" dirty="0"/>
              <a:t> TCE-RJ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 lnSpcReduction="10000"/>
          </a:bodyPr>
          <a:lstStyle/>
          <a:p>
            <a:r>
              <a:rPr lang="en-US" dirty="0" err="1"/>
              <a:t>Manifestações</a:t>
            </a:r>
            <a:r>
              <a:rPr lang="en-US" dirty="0"/>
              <a:t> (</a:t>
            </a:r>
            <a:r>
              <a:rPr lang="en-US" dirty="0" err="1"/>
              <a:t>sugestões</a:t>
            </a:r>
            <a:r>
              <a:rPr lang="en-US" dirty="0"/>
              <a:t>, </a:t>
            </a:r>
            <a:r>
              <a:rPr lang="en-US" dirty="0" err="1"/>
              <a:t>pedidos</a:t>
            </a:r>
            <a:r>
              <a:rPr lang="en-US" dirty="0"/>
              <a:t>, </a:t>
            </a:r>
            <a:r>
              <a:rPr lang="en-US" dirty="0" err="1"/>
              <a:t>críticas</a:t>
            </a:r>
            <a:r>
              <a:rPr lang="en-US" dirty="0"/>
              <a:t>, </a:t>
            </a:r>
            <a:r>
              <a:rPr lang="en-US" dirty="0" err="1"/>
              <a:t>elogios</a:t>
            </a:r>
            <a:r>
              <a:rPr lang="en-US" dirty="0"/>
              <a:t>, </a:t>
            </a:r>
            <a:r>
              <a:rPr lang="en-US" dirty="0" err="1"/>
              <a:t>informações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Pedidos</a:t>
            </a:r>
            <a:r>
              <a:rPr lang="en-US" dirty="0"/>
              <a:t> com </a:t>
            </a:r>
            <a:r>
              <a:rPr lang="en-US" dirty="0" err="1"/>
              <a:t>fundamento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Lei de </a:t>
            </a:r>
            <a:r>
              <a:rPr lang="en-US" dirty="0" err="1"/>
              <a:t>Acesso</a:t>
            </a:r>
            <a:r>
              <a:rPr lang="en-US" dirty="0"/>
              <a:t> à </a:t>
            </a:r>
            <a:r>
              <a:rPr lang="en-US" dirty="0" err="1"/>
              <a:t>Informação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Respostas</a:t>
            </a:r>
            <a:r>
              <a:rPr lang="en-US" dirty="0"/>
              <a:t> a </a:t>
            </a:r>
            <a:r>
              <a:rPr lang="en-US" dirty="0" err="1"/>
              <a:t>pedidos</a:t>
            </a:r>
            <a:r>
              <a:rPr lang="en-US" dirty="0"/>
              <a:t> </a:t>
            </a:r>
            <a:r>
              <a:rPr lang="en-US" dirty="0" err="1"/>
              <a:t>efetuados</a:t>
            </a:r>
            <a:r>
              <a:rPr lang="en-US" dirty="0"/>
              <a:t> no protocol do TCE-RJ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Ouvidoria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tramita</a:t>
            </a:r>
            <a:r>
              <a:rPr lang="en-US" dirty="0"/>
              <a:t> </a:t>
            </a:r>
            <a:r>
              <a:rPr lang="en-US" dirty="0" err="1"/>
              <a:t>denúncia</a:t>
            </a:r>
            <a:r>
              <a:rPr lang="en-US" dirty="0"/>
              <a:t>, </a:t>
            </a:r>
            <a:r>
              <a:rPr lang="en-US" dirty="0" err="1"/>
              <a:t>representação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consulta, mas </a:t>
            </a:r>
            <a:r>
              <a:rPr lang="en-US" dirty="0" err="1"/>
              <a:t>orienta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essas</a:t>
            </a:r>
            <a:r>
              <a:rPr lang="en-US" dirty="0"/>
              <a:t> </a:t>
            </a:r>
            <a:r>
              <a:rPr lang="en-US" dirty="0" err="1"/>
              <a:t>manifestações</a:t>
            </a:r>
            <a:r>
              <a:rPr lang="en-US" dirty="0"/>
              <a:t> </a:t>
            </a:r>
            <a:r>
              <a:rPr lang="en-US" dirty="0" err="1"/>
              <a:t>deverão</a:t>
            </a:r>
            <a:r>
              <a:rPr lang="en-US" dirty="0"/>
              <a:t> ser </a:t>
            </a:r>
            <a:r>
              <a:rPr lang="en-US" dirty="0" err="1"/>
              <a:t>protocoladas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Desafios</a:t>
            </a:r>
            <a:r>
              <a:rPr lang="en-US" dirty="0"/>
              <a:t> da </a:t>
            </a:r>
            <a:r>
              <a:rPr lang="en-US" dirty="0" err="1"/>
              <a:t>Ouvidoria</a:t>
            </a:r>
            <a:r>
              <a:rPr lang="en-US" dirty="0"/>
              <a:t> do TCE-RJ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10000"/>
          </a:bodyPr>
          <a:lstStyle/>
          <a:p>
            <a:r>
              <a:rPr lang="en-US"/>
              <a:t>Utilizar linguagem acessível e clara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Aperfeiçoar os serviços a partir da parceria com a sociedade</a:t>
            </a:r>
          </a:p>
          <a:p>
            <a:endParaRPr lang="en-US"/>
          </a:p>
          <a:p>
            <a:r>
              <a:rPr lang="en-US"/>
              <a:t>Atualizar e aperfeiçoar a acessibilidade da página do TCE-RJ na internet</a:t>
            </a:r>
          </a:p>
          <a:p>
            <a:endParaRPr lang="en-US"/>
          </a:p>
          <a:p>
            <a:r>
              <a:rPr lang="en-US"/>
              <a:t>Colaborar com os demais setores do TCE-RJ para melhoria da forma de acesso à informação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en-US" dirty="0"/>
              <a:t>Contatos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Site do TCE-RJ: www.tce.rj.gov.br/ouvidoria/externo/cadastro.do </a:t>
            </a:r>
          </a:p>
          <a:p>
            <a:endParaRPr lang="en-US" sz="2400" dirty="0"/>
          </a:p>
          <a:p>
            <a:r>
              <a:rPr lang="en-US" sz="2400" dirty="0"/>
              <a:t>e-mail: ouvidoria@tce.rj.gov.br</a:t>
            </a:r>
          </a:p>
          <a:p>
            <a:endParaRPr lang="en-US" sz="2400" dirty="0"/>
          </a:p>
          <a:p>
            <a:r>
              <a:rPr lang="en-US" sz="2400" dirty="0" err="1"/>
              <a:t>Atendimento</a:t>
            </a:r>
            <a:r>
              <a:rPr lang="en-US" sz="2400" dirty="0"/>
              <a:t> </a:t>
            </a:r>
            <a:r>
              <a:rPr lang="en-US" sz="2400" dirty="0" err="1"/>
              <a:t>telefônico</a:t>
            </a:r>
            <a:r>
              <a:rPr lang="en-US" sz="2400" dirty="0"/>
              <a:t> – 0800 025 3231 – Dias </a:t>
            </a:r>
            <a:r>
              <a:rPr lang="en-US" sz="2400" dirty="0" err="1"/>
              <a:t>úteis</a:t>
            </a:r>
            <a:r>
              <a:rPr lang="en-US" sz="2400" dirty="0"/>
              <a:t>, das 10h </a:t>
            </a:r>
            <a:r>
              <a:rPr lang="en-US" sz="2400" dirty="0" err="1"/>
              <a:t>às</a:t>
            </a:r>
            <a:r>
              <a:rPr lang="en-US" sz="2400" dirty="0"/>
              <a:t> 16h,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razão</a:t>
            </a:r>
            <a:r>
              <a:rPr lang="en-US" sz="2400" dirty="0"/>
              <a:t> da </a:t>
            </a:r>
            <a:r>
              <a:rPr lang="en-US" sz="2400" dirty="0" err="1"/>
              <a:t>pandemia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Via postal para o </a:t>
            </a:r>
            <a:r>
              <a:rPr lang="en-US" sz="2400" dirty="0" err="1"/>
              <a:t>endereço</a:t>
            </a:r>
            <a:r>
              <a:rPr lang="en-US" sz="2400" dirty="0"/>
              <a:t>: </a:t>
            </a:r>
            <a:r>
              <a:rPr lang="en-US" sz="2400" dirty="0" err="1"/>
              <a:t>Praça</a:t>
            </a:r>
            <a:r>
              <a:rPr lang="en-US" sz="2400" dirty="0"/>
              <a:t> da </a:t>
            </a:r>
            <a:r>
              <a:rPr lang="en-US" sz="2400" dirty="0" err="1"/>
              <a:t>República</a:t>
            </a:r>
            <a:r>
              <a:rPr lang="en-US" sz="2400" dirty="0"/>
              <a:t>, nº 70, Centro, Rio de Janeiro -RJ, cep: 20.211-351</a:t>
            </a:r>
          </a:p>
          <a:p>
            <a:endParaRPr lang="en-US" sz="2400" dirty="0"/>
          </a:p>
          <a:p>
            <a:r>
              <a:rPr lang="en-US" sz="2400" dirty="0" err="1"/>
              <a:t>Atendimento</a:t>
            </a:r>
            <a:r>
              <a:rPr lang="en-US" sz="2400" dirty="0"/>
              <a:t> pessoal: </a:t>
            </a:r>
            <a:r>
              <a:rPr lang="en-US" sz="2400" dirty="0" err="1"/>
              <a:t>temporariamente</a:t>
            </a:r>
            <a:r>
              <a:rPr lang="en-US" sz="2400" dirty="0"/>
              <a:t> </a:t>
            </a:r>
            <a:r>
              <a:rPr lang="en-US" sz="2400" dirty="0" err="1"/>
              <a:t>suspenso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razão</a:t>
            </a:r>
            <a:r>
              <a:rPr lang="en-US" sz="2400" dirty="0"/>
              <a:t> da </a:t>
            </a:r>
            <a:r>
              <a:rPr lang="en-US" sz="2400" dirty="0" err="1"/>
              <a:t>pandemia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5800" y="2277110"/>
            <a:ext cx="7772400" cy="2945765"/>
          </a:xfrm>
        </p:spPr>
        <p:txBody>
          <a:bodyPr>
            <a:normAutofit fontScale="90000"/>
          </a:bodyPr>
          <a:lstStyle/>
          <a:p>
            <a:r>
              <a:rPr lang="pt-PT" altLang="pt-BR" dirty="0"/>
              <a:t>A Ouvidoria do TCE-RJ encontra-se à disposição da sociedade.</a:t>
            </a:r>
            <a:br>
              <a:rPr lang="pt-PT" altLang="pt-BR" dirty="0"/>
            </a:br>
            <a:r>
              <a:rPr lang="pt-PT" altLang="pt-BR" dirty="0"/>
              <a:t/>
            </a:r>
            <a:br>
              <a:rPr lang="pt-PT" altLang="pt-BR" dirty="0"/>
            </a:br>
            <a:r>
              <a:rPr lang="pt-PT" altLang="pt-BR" dirty="0"/>
              <a:t>Obrigada pela presença!</a:t>
            </a:r>
            <a:br>
              <a:rPr lang="pt-PT" altLang="pt-BR" dirty="0"/>
            </a:br>
            <a:r>
              <a:rPr lang="pt-PT" altLang="pt-BR" dirty="0"/>
              <a:t/>
            </a:r>
            <a:br>
              <a:rPr lang="pt-PT" altLang="pt-BR" dirty="0"/>
            </a:br>
            <a:r>
              <a:rPr lang="pt-PT" altLang="pt-BR" sz="2800" dirty="0"/>
              <a:t>ouv@tce.rj.gov.br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386</Words>
  <Application>Microsoft Office PowerPoint</Application>
  <PresentationFormat>Apresentação na tela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Dia do ouvidor</vt:lpstr>
      <vt:lpstr>O TCE-RJ e o Controle Externo da Administração Pública Estadual – Importância para a sociedade</vt:lpstr>
      <vt:lpstr>Algumas competências do TCE-RJ</vt:lpstr>
      <vt:lpstr>A Ouvidoria do TCE-RJ e seus objetivos</vt:lpstr>
      <vt:lpstr>Produtos da Ouvidoria TCE-RJ</vt:lpstr>
      <vt:lpstr>Desafios da Ouvidoria do TCE-RJ</vt:lpstr>
      <vt:lpstr>Contatos</vt:lpstr>
      <vt:lpstr>A Ouvidoria do TCE-RJ encontra-se à disposição da sociedade.  Obrigada pela presença!  ouv@tce.rj.gov.br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cge</cp:lastModifiedBy>
  <cp:revision>20</cp:revision>
  <dcterms:created xsi:type="dcterms:W3CDTF">2021-03-09T23:31:15Z</dcterms:created>
  <dcterms:modified xsi:type="dcterms:W3CDTF">2021-03-18T19:20:15Z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1033-11.1.0.10161</vt:lpwstr>
  </property>
</Properties>
</file>